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60" r:id="rId3"/>
    <p:sldId id="269" r:id="rId4"/>
    <p:sldId id="270" r:id="rId5"/>
    <p:sldId id="271" r:id="rId6"/>
    <p:sldId id="261" r:id="rId7"/>
    <p:sldId id="262" r:id="rId8"/>
    <p:sldId id="266" r:id="rId9"/>
    <p:sldId id="267" r:id="rId10"/>
    <p:sldId id="279" r:id="rId11"/>
    <p:sldId id="280" r:id="rId12"/>
    <p:sldId id="272" r:id="rId13"/>
    <p:sldId id="273" r:id="rId14"/>
    <p:sldId id="274" r:id="rId15"/>
    <p:sldId id="275" r:id="rId16"/>
    <p:sldId id="276" r:id="rId17"/>
    <p:sldId id="277" r:id="rId18"/>
    <p:sldId id="278" r:id="rId19"/>
    <p:sldId id="263" r:id="rId20"/>
    <p:sldId id="264" r:id="rId21"/>
    <p:sldId id="265" r:id="rId22"/>
    <p:sldId id="281" r:id="rId2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732" y="-87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Y"/>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706345-AC71-4DFE-A290-8C904DDE83D1}" type="datetimeFigureOut">
              <a:rPr lang="es-PY" smtClean="0"/>
              <a:t>26 Oct. 2017</a:t>
            </a:fld>
            <a:endParaRPr lang="es-PY"/>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PY"/>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Y"/>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56C78E-0C13-4257-8ABC-31B643D9EA89}" type="slidenum">
              <a:rPr lang="es-PY" smtClean="0"/>
              <a:t>‹Nº›</a:t>
            </a:fld>
            <a:endParaRPr lang="es-PY"/>
          </a:p>
        </p:txBody>
      </p:sp>
    </p:spTree>
    <p:extLst>
      <p:ext uri="{BB962C8B-B14F-4D97-AF65-F5344CB8AC3E}">
        <p14:creationId xmlns:p14="http://schemas.microsoft.com/office/powerpoint/2010/main" val="4019785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Y"/>
          </a:p>
        </p:txBody>
      </p:sp>
      <p:sp>
        <p:nvSpPr>
          <p:cNvPr id="4" name="Marcador de número de diapositiva 3"/>
          <p:cNvSpPr>
            <a:spLocks noGrp="1"/>
          </p:cNvSpPr>
          <p:nvPr>
            <p:ph type="sldNum" sz="quarter" idx="10"/>
          </p:nvPr>
        </p:nvSpPr>
        <p:spPr/>
        <p:txBody>
          <a:bodyPr/>
          <a:lstStyle/>
          <a:p>
            <a:fld id="{8456C78E-0C13-4257-8ABC-31B643D9EA89}" type="slidenum">
              <a:rPr lang="es-PY" smtClean="0"/>
              <a:t>21</a:t>
            </a:fld>
            <a:endParaRPr lang="es-PY"/>
          </a:p>
        </p:txBody>
      </p:sp>
    </p:spTree>
    <p:extLst>
      <p:ext uri="{BB962C8B-B14F-4D97-AF65-F5344CB8AC3E}">
        <p14:creationId xmlns:p14="http://schemas.microsoft.com/office/powerpoint/2010/main" val="29844905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Y"/>
          </a:p>
        </p:txBody>
      </p:sp>
      <p:sp>
        <p:nvSpPr>
          <p:cNvPr id="4" name="Marcador de número de diapositiva 3"/>
          <p:cNvSpPr>
            <a:spLocks noGrp="1"/>
          </p:cNvSpPr>
          <p:nvPr>
            <p:ph type="sldNum" sz="quarter" idx="10"/>
          </p:nvPr>
        </p:nvSpPr>
        <p:spPr/>
        <p:txBody>
          <a:bodyPr/>
          <a:lstStyle/>
          <a:p>
            <a:fld id="{8456C78E-0C13-4257-8ABC-31B643D9EA89}" type="slidenum">
              <a:rPr lang="es-PY" smtClean="0"/>
              <a:t>22</a:t>
            </a:fld>
            <a:endParaRPr lang="es-PY"/>
          </a:p>
        </p:txBody>
      </p:sp>
    </p:spTree>
    <p:extLst>
      <p:ext uri="{BB962C8B-B14F-4D97-AF65-F5344CB8AC3E}">
        <p14:creationId xmlns:p14="http://schemas.microsoft.com/office/powerpoint/2010/main" val="3999053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6C74FFDB-7F23-4016-AD21-DE887E60ED4F}" type="datetime1">
              <a:rPr lang="es-ES" smtClean="0"/>
              <a:t>26/10/2017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BE05DE2-A274-4D14-A4CC-22006807784F}" type="slidenum">
              <a:rPr lang="es-ES" smtClean="0"/>
              <a:t>‹Nº›</a:t>
            </a:fld>
            <a:endParaRPr lang="es-ES"/>
          </a:p>
        </p:txBody>
      </p:sp>
    </p:spTree>
    <p:extLst>
      <p:ext uri="{BB962C8B-B14F-4D97-AF65-F5344CB8AC3E}">
        <p14:creationId xmlns:p14="http://schemas.microsoft.com/office/powerpoint/2010/main" val="1845878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DFF9BF5-83B2-4085-810E-564ACB158CF3}" type="datetime1">
              <a:rPr lang="es-ES" smtClean="0"/>
              <a:t>26/10/2017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BE05DE2-A274-4D14-A4CC-22006807784F}" type="slidenum">
              <a:rPr lang="es-ES" smtClean="0"/>
              <a:t>‹Nº›</a:t>
            </a:fld>
            <a:endParaRPr lang="es-ES"/>
          </a:p>
        </p:txBody>
      </p:sp>
    </p:spTree>
    <p:extLst>
      <p:ext uri="{BB962C8B-B14F-4D97-AF65-F5344CB8AC3E}">
        <p14:creationId xmlns:p14="http://schemas.microsoft.com/office/powerpoint/2010/main" val="2036259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6779324-D192-4EFB-8636-48135AEB06EA}" type="datetime1">
              <a:rPr lang="es-ES" smtClean="0"/>
              <a:t>26/10/2017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BE05DE2-A274-4D14-A4CC-22006807784F}" type="slidenum">
              <a:rPr lang="es-ES" smtClean="0"/>
              <a:t>‹Nº›</a:t>
            </a:fld>
            <a:endParaRPr lang="es-ES"/>
          </a:p>
        </p:txBody>
      </p:sp>
    </p:spTree>
    <p:extLst>
      <p:ext uri="{BB962C8B-B14F-4D97-AF65-F5344CB8AC3E}">
        <p14:creationId xmlns:p14="http://schemas.microsoft.com/office/powerpoint/2010/main" val="3519035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C182544-0DD8-49B0-9293-7D35D3D376FE}" type="datetime1">
              <a:rPr lang="es-ES" smtClean="0"/>
              <a:t>26/10/2017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BE05DE2-A274-4D14-A4CC-22006807784F}" type="slidenum">
              <a:rPr lang="es-ES" smtClean="0"/>
              <a:t>‹Nº›</a:t>
            </a:fld>
            <a:endParaRPr lang="es-ES"/>
          </a:p>
        </p:txBody>
      </p:sp>
    </p:spTree>
    <p:extLst>
      <p:ext uri="{BB962C8B-B14F-4D97-AF65-F5344CB8AC3E}">
        <p14:creationId xmlns:p14="http://schemas.microsoft.com/office/powerpoint/2010/main" val="3327149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18B424-F604-4AD4-884F-17A77CD35549}" type="datetime1">
              <a:rPr lang="es-ES" smtClean="0"/>
              <a:t>26/10/2017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BE05DE2-A274-4D14-A4CC-22006807784F}" type="slidenum">
              <a:rPr lang="es-ES" smtClean="0"/>
              <a:t>‹Nº›</a:t>
            </a:fld>
            <a:endParaRPr lang="es-ES"/>
          </a:p>
        </p:txBody>
      </p:sp>
    </p:spTree>
    <p:extLst>
      <p:ext uri="{BB962C8B-B14F-4D97-AF65-F5344CB8AC3E}">
        <p14:creationId xmlns:p14="http://schemas.microsoft.com/office/powerpoint/2010/main" val="2832196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12E490E3-6702-4FFA-8C86-FD8E04DB0652}" type="datetime1">
              <a:rPr lang="es-ES" smtClean="0"/>
              <a:t>26/10/2017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BE05DE2-A274-4D14-A4CC-22006807784F}" type="slidenum">
              <a:rPr lang="es-ES" smtClean="0"/>
              <a:t>‹Nº›</a:t>
            </a:fld>
            <a:endParaRPr lang="es-ES"/>
          </a:p>
        </p:txBody>
      </p:sp>
    </p:spTree>
    <p:extLst>
      <p:ext uri="{BB962C8B-B14F-4D97-AF65-F5344CB8AC3E}">
        <p14:creationId xmlns:p14="http://schemas.microsoft.com/office/powerpoint/2010/main" val="2900140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A7163423-A78C-418B-9F43-DC9E92C32FD2}" type="datetime1">
              <a:rPr lang="es-ES" smtClean="0"/>
              <a:t>26/10/2017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0BE05DE2-A274-4D14-A4CC-22006807784F}" type="slidenum">
              <a:rPr lang="es-ES" smtClean="0"/>
              <a:t>‹Nº›</a:t>
            </a:fld>
            <a:endParaRPr lang="es-ES"/>
          </a:p>
        </p:txBody>
      </p:sp>
    </p:spTree>
    <p:extLst>
      <p:ext uri="{BB962C8B-B14F-4D97-AF65-F5344CB8AC3E}">
        <p14:creationId xmlns:p14="http://schemas.microsoft.com/office/powerpoint/2010/main" val="4160669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F4ACB619-E9FB-4283-8013-B589995D6EE1}" type="datetime1">
              <a:rPr lang="es-ES" smtClean="0"/>
              <a:t>26/10/2017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0BE05DE2-A274-4D14-A4CC-22006807784F}" type="slidenum">
              <a:rPr lang="es-ES" smtClean="0"/>
              <a:t>‹Nº›</a:t>
            </a:fld>
            <a:endParaRPr lang="es-ES"/>
          </a:p>
        </p:txBody>
      </p:sp>
    </p:spTree>
    <p:extLst>
      <p:ext uri="{BB962C8B-B14F-4D97-AF65-F5344CB8AC3E}">
        <p14:creationId xmlns:p14="http://schemas.microsoft.com/office/powerpoint/2010/main" val="4144041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5B80B7F-C99A-4D08-A771-4C5DA021E827}" type="datetime1">
              <a:rPr lang="es-ES" smtClean="0"/>
              <a:t>26/10/2017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0BE05DE2-A274-4D14-A4CC-22006807784F}" type="slidenum">
              <a:rPr lang="es-ES" smtClean="0"/>
              <a:t>‹Nº›</a:t>
            </a:fld>
            <a:endParaRPr lang="es-ES"/>
          </a:p>
        </p:txBody>
      </p:sp>
    </p:spTree>
    <p:extLst>
      <p:ext uri="{BB962C8B-B14F-4D97-AF65-F5344CB8AC3E}">
        <p14:creationId xmlns:p14="http://schemas.microsoft.com/office/powerpoint/2010/main" val="4084956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2314553-2C76-4388-BE30-94CC1333CD02}" type="datetime1">
              <a:rPr lang="es-ES" smtClean="0"/>
              <a:t>26/10/2017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BE05DE2-A274-4D14-A4CC-22006807784F}" type="slidenum">
              <a:rPr lang="es-ES" smtClean="0"/>
              <a:t>‹Nº›</a:t>
            </a:fld>
            <a:endParaRPr lang="es-ES"/>
          </a:p>
        </p:txBody>
      </p:sp>
    </p:spTree>
    <p:extLst>
      <p:ext uri="{BB962C8B-B14F-4D97-AF65-F5344CB8AC3E}">
        <p14:creationId xmlns:p14="http://schemas.microsoft.com/office/powerpoint/2010/main" val="677647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27BA1C-8898-43F0-A26A-E66A16D88406}" type="datetime1">
              <a:rPr lang="es-ES" smtClean="0"/>
              <a:t>26/10/2017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BE05DE2-A274-4D14-A4CC-22006807784F}" type="slidenum">
              <a:rPr lang="es-ES" smtClean="0"/>
              <a:t>‹Nº›</a:t>
            </a:fld>
            <a:endParaRPr lang="es-ES"/>
          </a:p>
        </p:txBody>
      </p:sp>
    </p:spTree>
    <p:extLst>
      <p:ext uri="{BB962C8B-B14F-4D97-AF65-F5344CB8AC3E}">
        <p14:creationId xmlns:p14="http://schemas.microsoft.com/office/powerpoint/2010/main" val="3297462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37F889-09DB-48DD-B925-72680506E7CD}" type="datetime1">
              <a:rPr lang="es-ES" smtClean="0"/>
              <a:t>26/10/2017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E05DE2-A274-4D14-A4CC-22006807784F}" type="slidenum">
              <a:rPr lang="es-ES" smtClean="0"/>
              <a:t>‹Nº›</a:t>
            </a:fld>
            <a:endParaRPr lang="es-ES"/>
          </a:p>
        </p:txBody>
      </p:sp>
    </p:spTree>
    <p:extLst>
      <p:ext uri="{BB962C8B-B14F-4D97-AF65-F5344CB8AC3E}">
        <p14:creationId xmlns:p14="http://schemas.microsoft.com/office/powerpoint/2010/main" val="2837867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1.png"/><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4.jpe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539552" y="2036539"/>
            <a:ext cx="8229600" cy="1598141"/>
          </a:xfrm>
        </p:spPr>
        <p:txBody>
          <a:bodyPr>
            <a:normAutofit fontScale="90000"/>
          </a:bodyPr>
          <a:lstStyle/>
          <a:p>
            <a:r>
              <a:rPr lang="es-ES" dirty="0" smtClean="0"/>
              <a:t>IMPACTO Y VALOR AÑADIDO</a:t>
            </a:r>
            <a:br>
              <a:rPr lang="es-ES" dirty="0" smtClean="0"/>
            </a:br>
            <a:r>
              <a:rPr lang="es-ES" dirty="0" smtClean="0"/>
              <a:t>DESDE GTH A LOS FINES DEL NEGOCIO</a:t>
            </a:r>
            <a:endParaRPr lang="es-ES" dirty="0"/>
          </a:p>
        </p:txBody>
      </p:sp>
      <p:sp>
        <p:nvSpPr>
          <p:cNvPr id="7" name="6 Marcador de contenido"/>
          <p:cNvSpPr>
            <a:spLocks noGrp="1"/>
          </p:cNvSpPr>
          <p:nvPr>
            <p:ph idx="1"/>
          </p:nvPr>
        </p:nvSpPr>
        <p:spPr>
          <a:xfrm>
            <a:off x="395536" y="3934445"/>
            <a:ext cx="8226330" cy="646683"/>
          </a:xfrm>
        </p:spPr>
        <p:txBody>
          <a:bodyPr>
            <a:normAutofit fontScale="92500"/>
          </a:bodyPr>
          <a:lstStyle/>
          <a:p>
            <a:pPr marL="0" indent="0">
              <a:buNone/>
            </a:pPr>
            <a:r>
              <a:rPr lang="es-ES" dirty="0" smtClean="0"/>
              <a:t>Cómo entusiasmar a los directivos de la empresa</a:t>
            </a:r>
          </a:p>
          <a:p>
            <a:pPr marL="0" indent="0">
              <a:buNone/>
            </a:pPr>
            <a:endParaRPr lang="es-ES" dirty="0"/>
          </a:p>
        </p:txBody>
      </p:sp>
      <p:pic>
        <p:nvPicPr>
          <p:cNvPr id="1033" name="Picture 9"/>
          <p:cNvPicPr>
            <a:picLocks noChangeAspect="1" noChangeArrowheads="1"/>
          </p:cNvPicPr>
          <p:nvPr/>
        </p:nvPicPr>
        <p:blipFill>
          <a:blip r:embed="rId2">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a:off x="251520" y="6309320"/>
            <a:ext cx="864096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6 Marcador de contenido"/>
          <p:cNvSpPr txBox="1">
            <a:spLocks/>
          </p:cNvSpPr>
          <p:nvPr/>
        </p:nvSpPr>
        <p:spPr>
          <a:xfrm>
            <a:off x="251520" y="6525345"/>
            <a:ext cx="8784976" cy="50405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s-ES" sz="1200" b="1" i="1" dirty="0" smtClean="0"/>
              <a:t>V Foro Nacional de Calidad e Innovación – 25 y 26 de Octubre de 2017</a:t>
            </a:r>
            <a:endParaRPr lang="es-ES" sz="1200" b="1" i="1" dirty="0"/>
          </a:p>
        </p:txBody>
      </p:sp>
      <p:pic>
        <p:nvPicPr>
          <p:cNvPr id="2053" name="Imagen 2"/>
          <p:cNvPicPr>
            <a:picLocks noChangeAspect="1" noChangeArrowheads="1"/>
          </p:cNvPicPr>
          <p:nvPr/>
        </p:nvPicPr>
        <p:blipFill>
          <a:blip r:embed="rId3">
            <a:extLst>
              <a:ext uri="{28A0092B-C50C-407E-A947-70E740481C1C}">
                <a14:useLocalDpi xmlns:a14="http://schemas.microsoft.com/office/drawing/2010/main" val="0"/>
              </a:ext>
            </a:extLst>
          </a:blip>
          <a:srcRect l="18831" r="65770"/>
          <a:stretch>
            <a:fillRect/>
          </a:stretch>
        </p:blipFill>
        <p:spPr bwMode="auto">
          <a:xfrm>
            <a:off x="8081822" y="1"/>
            <a:ext cx="954673" cy="90871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sp>
        <p:nvSpPr>
          <p:cNvPr id="3" name="Rectangle 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pic>
        <p:nvPicPr>
          <p:cNvPr id="1026" name="Imagen 1" descr="Resultado de imagen para logo gobierno nacional en guarani"/>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43337" y="188640"/>
            <a:ext cx="14573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LogoCTS-2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2615" y="149088"/>
            <a:ext cx="67786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Marcador de número de diapositiva 4"/>
          <p:cNvSpPr>
            <a:spLocks noGrp="1"/>
          </p:cNvSpPr>
          <p:nvPr>
            <p:ph type="sldNum" sz="quarter" idx="12"/>
          </p:nvPr>
        </p:nvSpPr>
        <p:spPr/>
        <p:txBody>
          <a:bodyPr/>
          <a:lstStyle/>
          <a:p>
            <a:fld id="{0BE05DE2-A274-4D14-A4CC-22006807784F}" type="slidenum">
              <a:rPr lang="es-ES" smtClean="0"/>
              <a:t>1</a:t>
            </a:fld>
            <a:endParaRPr lang="es-ES"/>
          </a:p>
        </p:txBody>
      </p:sp>
    </p:spTree>
    <p:extLst>
      <p:ext uri="{BB962C8B-B14F-4D97-AF65-F5344CB8AC3E}">
        <p14:creationId xmlns:p14="http://schemas.microsoft.com/office/powerpoint/2010/main" val="36267419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3" name="Picture 9"/>
          <p:cNvPicPr>
            <a:picLocks noChangeAspect="1" noChangeArrowheads="1"/>
          </p:cNvPicPr>
          <p:nvPr/>
        </p:nvPicPr>
        <p:blipFill>
          <a:blip r:embed="rId2">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a:off x="251520" y="6309320"/>
            <a:ext cx="864096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6 Marcador de contenido"/>
          <p:cNvSpPr txBox="1">
            <a:spLocks/>
          </p:cNvSpPr>
          <p:nvPr/>
        </p:nvSpPr>
        <p:spPr>
          <a:xfrm>
            <a:off x="251520" y="6525345"/>
            <a:ext cx="8784976" cy="50405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s-ES" sz="1200" b="1" i="1" dirty="0" smtClean="0"/>
              <a:t>V Foro Nacional de Calidad e Innovación – 25 y 26 de Octubre de 2017</a:t>
            </a:r>
            <a:endParaRPr lang="es-ES" sz="1200" b="1" i="1" dirty="0"/>
          </a:p>
        </p:txBody>
      </p:sp>
      <p:pic>
        <p:nvPicPr>
          <p:cNvPr id="2053" name="Imagen 2"/>
          <p:cNvPicPr>
            <a:picLocks noChangeAspect="1" noChangeArrowheads="1"/>
          </p:cNvPicPr>
          <p:nvPr/>
        </p:nvPicPr>
        <p:blipFill>
          <a:blip r:embed="rId3">
            <a:extLst>
              <a:ext uri="{28A0092B-C50C-407E-A947-70E740481C1C}">
                <a14:useLocalDpi xmlns:a14="http://schemas.microsoft.com/office/drawing/2010/main" val="0"/>
              </a:ext>
            </a:extLst>
          </a:blip>
          <a:srcRect l="18831" r="65770"/>
          <a:stretch>
            <a:fillRect/>
          </a:stretch>
        </p:blipFill>
        <p:spPr bwMode="auto">
          <a:xfrm>
            <a:off x="8081822" y="1"/>
            <a:ext cx="954673" cy="90871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sp>
        <p:nvSpPr>
          <p:cNvPr id="3" name="Rectangle 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pic>
        <p:nvPicPr>
          <p:cNvPr id="1026" name="Imagen 1" descr="Resultado de imagen para logo gobierno nacional en guarani"/>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43337" y="188640"/>
            <a:ext cx="14573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LogoCTS-2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2615" y="149088"/>
            <a:ext cx="67786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Marcador de contenido 2"/>
          <p:cNvSpPr>
            <a:spLocks noGrp="1"/>
          </p:cNvSpPr>
          <p:nvPr>
            <p:ph idx="1"/>
          </p:nvPr>
        </p:nvSpPr>
        <p:spPr>
          <a:xfrm>
            <a:off x="591546" y="855599"/>
            <a:ext cx="8229600" cy="845928"/>
          </a:xfrm>
        </p:spPr>
        <p:txBody>
          <a:bodyPr>
            <a:noAutofit/>
          </a:bodyPr>
          <a:lstStyle/>
          <a:p>
            <a:pPr marL="0" indent="0" algn="just">
              <a:buNone/>
            </a:pPr>
            <a:r>
              <a:rPr lang="es-PY" sz="2800" b="1" dirty="0" smtClean="0"/>
              <a:t>3 FACTORES CLAVES PARA EL ÉXITO DE UN PROYECTO HR ANALYTICS</a:t>
            </a:r>
            <a:endParaRPr lang="es-PY" sz="2000" dirty="0"/>
          </a:p>
          <a:p>
            <a:pPr marL="0" indent="0" algn="just">
              <a:buNone/>
            </a:pPr>
            <a:endParaRPr lang="es-PY" sz="2000" dirty="0"/>
          </a:p>
        </p:txBody>
      </p:sp>
      <p:sp>
        <p:nvSpPr>
          <p:cNvPr id="5" name="Rectángulo 4"/>
          <p:cNvSpPr/>
          <p:nvPr/>
        </p:nvSpPr>
        <p:spPr>
          <a:xfrm>
            <a:off x="514908" y="1785004"/>
            <a:ext cx="8258199" cy="4616648"/>
          </a:xfrm>
          <a:prstGeom prst="rect">
            <a:avLst/>
          </a:prstGeom>
        </p:spPr>
        <p:txBody>
          <a:bodyPr wrap="square">
            <a:spAutoFit/>
          </a:bodyPr>
          <a:lstStyle/>
          <a:p>
            <a:pPr marL="514350" indent="-514350" algn="just">
              <a:buAutoNum type="arabicPeriod"/>
            </a:pPr>
            <a:r>
              <a:rPr lang="es-PY" sz="2400" b="1" i="1" dirty="0" smtClean="0">
                <a:solidFill>
                  <a:schemeClr val="tx2">
                    <a:lumMod val="75000"/>
                  </a:schemeClr>
                </a:solidFill>
              </a:rPr>
              <a:t>Hacer las preguntas adecuadas: </a:t>
            </a:r>
            <a:r>
              <a:rPr lang="es-PY" sz="2400" dirty="0" smtClean="0"/>
              <a:t>es importante tener claro el objetivo que persigue la organización con el proyecto de analítica. No vale hacer por hacer, sino hay que conseguir formular las preguntas adecuadas, las que ayudarán a mejorar las prácticas o procesos relacionados a los objetivos estratégicos organizacionales</a:t>
            </a:r>
          </a:p>
          <a:p>
            <a:pPr marL="514350" indent="-514350" algn="just">
              <a:buAutoNum type="arabicPeriod"/>
            </a:pPr>
            <a:r>
              <a:rPr lang="es-PY" sz="2400" b="1" i="1" dirty="0" smtClean="0">
                <a:solidFill>
                  <a:schemeClr val="tx2">
                    <a:lumMod val="75000"/>
                  </a:schemeClr>
                </a:solidFill>
              </a:rPr>
              <a:t>Captura y selección de los datos adecuados: </a:t>
            </a:r>
            <a:r>
              <a:rPr lang="es-PY" sz="2400" dirty="0" smtClean="0"/>
              <a:t>no hay que esperar datos perfectos, pero si una perfecta selección de los datos relevantes para el proyecto; suficientes, pertinentes, de calidad, rigurosos y fiables.</a:t>
            </a:r>
          </a:p>
          <a:p>
            <a:pPr marL="514350" indent="-514350" algn="just">
              <a:buAutoNum type="arabicPeriod"/>
            </a:pPr>
            <a:r>
              <a:rPr lang="es-PY" sz="1200" dirty="0" smtClean="0"/>
              <a:t>Alinear el proyecto HR </a:t>
            </a:r>
            <a:r>
              <a:rPr lang="es-PY" sz="1200" dirty="0" err="1" smtClean="0"/>
              <a:t>Analytics</a:t>
            </a:r>
            <a:r>
              <a:rPr lang="es-PY" sz="1200" dirty="0" smtClean="0"/>
              <a:t> con la estrategia de la empresa: es imprescindible tener en cuenta la cultura, los valores y estilo organizacional a la hora de obtener los datos, analizarlos y elaborar las conclusiones y aportes que deben ser útiles a los tomadores de decisión. De no ser así, tan arduo y científico trabajo puede quedar “archivado” en un cajón </a:t>
            </a:r>
          </a:p>
          <a:p>
            <a:pPr marL="514350" indent="-514350" algn="just">
              <a:buAutoNum type="arabicPeriod"/>
            </a:pPr>
            <a:endParaRPr lang="es-PY" dirty="0"/>
          </a:p>
        </p:txBody>
      </p:sp>
      <p:sp>
        <p:nvSpPr>
          <p:cNvPr id="4" name="Marcador de número de diapositiva 3"/>
          <p:cNvSpPr>
            <a:spLocks noGrp="1"/>
          </p:cNvSpPr>
          <p:nvPr>
            <p:ph type="sldNum" sz="quarter" idx="12"/>
          </p:nvPr>
        </p:nvSpPr>
        <p:spPr/>
        <p:txBody>
          <a:bodyPr/>
          <a:lstStyle/>
          <a:p>
            <a:fld id="{0BE05DE2-A274-4D14-A4CC-22006807784F}" type="slidenum">
              <a:rPr lang="es-ES" smtClean="0"/>
              <a:t>10</a:t>
            </a:fld>
            <a:endParaRPr lang="es-ES"/>
          </a:p>
        </p:txBody>
      </p:sp>
    </p:spTree>
    <p:extLst>
      <p:ext uri="{BB962C8B-B14F-4D97-AF65-F5344CB8AC3E}">
        <p14:creationId xmlns:p14="http://schemas.microsoft.com/office/powerpoint/2010/main" val="231549207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3" name="Picture 9"/>
          <p:cNvPicPr>
            <a:picLocks noChangeAspect="1" noChangeArrowheads="1"/>
          </p:cNvPicPr>
          <p:nvPr/>
        </p:nvPicPr>
        <p:blipFill>
          <a:blip r:embed="rId2">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a:off x="251520" y="6309320"/>
            <a:ext cx="864096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6 Marcador de contenido"/>
          <p:cNvSpPr txBox="1">
            <a:spLocks/>
          </p:cNvSpPr>
          <p:nvPr/>
        </p:nvSpPr>
        <p:spPr>
          <a:xfrm>
            <a:off x="251520" y="6525345"/>
            <a:ext cx="8784976" cy="50405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s-ES" sz="1200" b="1" i="1" dirty="0" smtClean="0"/>
              <a:t>V Foro Nacional de Calidad e Innovación – 25 y 26 de Octubre de 2017</a:t>
            </a:r>
            <a:endParaRPr lang="es-ES" sz="1200" b="1" i="1" dirty="0"/>
          </a:p>
        </p:txBody>
      </p:sp>
      <p:pic>
        <p:nvPicPr>
          <p:cNvPr id="2053" name="Imagen 2"/>
          <p:cNvPicPr>
            <a:picLocks noChangeAspect="1" noChangeArrowheads="1"/>
          </p:cNvPicPr>
          <p:nvPr/>
        </p:nvPicPr>
        <p:blipFill>
          <a:blip r:embed="rId3">
            <a:extLst>
              <a:ext uri="{28A0092B-C50C-407E-A947-70E740481C1C}">
                <a14:useLocalDpi xmlns:a14="http://schemas.microsoft.com/office/drawing/2010/main" val="0"/>
              </a:ext>
            </a:extLst>
          </a:blip>
          <a:srcRect l="18831" r="65770"/>
          <a:stretch>
            <a:fillRect/>
          </a:stretch>
        </p:blipFill>
        <p:spPr bwMode="auto">
          <a:xfrm>
            <a:off x="8081822" y="1"/>
            <a:ext cx="954673" cy="90871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sp>
        <p:nvSpPr>
          <p:cNvPr id="3" name="Rectangle 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pic>
        <p:nvPicPr>
          <p:cNvPr id="1026" name="Imagen 1" descr="Resultado de imagen para logo gobierno nacional en guarani"/>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43337" y="188640"/>
            <a:ext cx="14573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LogoCTS-2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2615" y="149088"/>
            <a:ext cx="67786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Marcador de contenido 2"/>
          <p:cNvSpPr>
            <a:spLocks noGrp="1"/>
          </p:cNvSpPr>
          <p:nvPr>
            <p:ph idx="1"/>
          </p:nvPr>
        </p:nvSpPr>
        <p:spPr>
          <a:xfrm>
            <a:off x="591546" y="855599"/>
            <a:ext cx="8229600" cy="845928"/>
          </a:xfrm>
        </p:spPr>
        <p:txBody>
          <a:bodyPr>
            <a:noAutofit/>
          </a:bodyPr>
          <a:lstStyle/>
          <a:p>
            <a:pPr marL="0" indent="0" algn="just">
              <a:buNone/>
            </a:pPr>
            <a:r>
              <a:rPr lang="es-PY" sz="2800" b="1" dirty="0" smtClean="0"/>
              <a:t>3 FACTORES CLAVES PARA EL ÉXITO DE UN PROYECTO HR ANALYTICS</a:t>
            </a:r>
            <a:endParaRPr lang="es-PY" sz="2000" dirty="0"/>
          </a:p>
          <a:p>
            <a:pPr marL="0" indent="0" algn="just">
              <a:buNone/>
            </a:pPr>
            <a:endParaRPr lang="es-PY" sz="2000" dirty="0"/>
          </a:p>
        </p:txBody>
      </p:sp>
      <p:sp>
        <p:nvSpPr>
          <p:cNvPr id="5" name="Rectángulo 4"/>
          <p:cNvSpPr/>
          <p:nvPr/>
        </p:nvSpPr>
        <p:spPr>
          <a:xfrm>
            <a:off x="514908" y="1785004"/>
            <a:ext cx="8258199" cy="4462760"/>
          </a:xfrm>
          <a:prstGeom prst="rect">
            <a:avLst/>
          </a:prstGeom>
        </p:spPr>
        <p:txBody>
          <a:bodyPr wrap="square">
            <a:spAutoFit/>
          </a:bodyPr>
          <a:lstStyle/>
          <a:p>
            <a:pPr marL="514350" indent="-514350" algn="just">
              <a:buAutoNum type="arabicPeriod"/>
            </a:pPr>
            <a:r>
              <a:rPr lang="es-PY" sz="1400" dirty="0" smtClean="0"/>
              <a:t>Hacer las preguntas adecuadas: es importante tener claro el objetivo que persigue la organización con el proyecto de analítica. No vale hacer por hacer, sino hay que conseguir formular las preguntas adecuadas, las que ayudarán a mejorar las prácticas o procesos relacionados a los objetivos estratégicos organizacionales</a:t>
            </a:r>
          </a:p>
          <a:p>
            <a:pPr marL="514350" indent="-514350" algn="just">
              <a:buAutoNum type="arabicPeriod"/>
            </a:pPr>
            <a:r>
              <a:rPr lang="es-PY" sz="1400" dirty="0" smtClean="0"/>
              <a:t>Captura y selección de los datos adecuados: no hay que esperar datos perfectos, pero si una perfecta selección de los datos relevantes para el proyecto; suficientes, pertinentes, de calidad, rigurosos y fiables.</a:t>
            </a:r>
          </a:p>
          <a:p>
            <a:pPr marL="514350" indent="-514350" algn="just">
              <a:buAutoNum type="arabicPeriod"/>
            </a:pPr>
            <a:r>
              <a:rPr lang="es-PY" sz="2400" b="1" i="1" dirty="0" smtClean="0">
                <a:solidFill>
                  <a:schemeClr val="tx2">
                    <a:lumMod val="75000"/>
                  </a:schemeClr>
                </a:solidFill>
              </a:rPr>
              <a:t>Alinear</a:t>
            </a:r>
            <a:r>
              <a:rPr lang="es-PY" sz="2400" dirty="0" smtClean="0"/>
              <a:t> </a:t>
            </a:r>
            <a:r>
              <a:rPr lang="es-PY" sz="2400" b="1" i="1" dirty="0" smtClean="0">
                <a:solidFill>
                  <a:schemeClr val="tx2">
                    <a:lumMod val="75000"/>
                  </a:schemeClr>
                </a:solidFill>
              </a:rPr>
              <a:t>el proyecto HR </a:t>
            </a:r>
            <a:r>
              <a:rPr lang="es-PY" sz="2400" b="1" i="1" dirty="0" err="1" smtClean="0">
                <a:solidFill>
                  <a:schemeClr val="tx2">
                    <a:lumMod val="75000"/>
                  </a:schemeClr>
                </a:solidFill>
              </a:rPr>
              <a:t>Analytics</a:t>
            </a:r>
            <a:r>
              <a:rPr lang="es-PY" sz="2400" b="1" i="1" dirty="0" smtClean="0">
                <a:solidFill>
                  <a:schemeClr val="tx2">
                    <a:lumMod val="75000"/>
                  </a:schemeClr>
                </a:solidFill>
              </a:rPr>
              <a:t> con la estrategia de la empresa:</a:t>
            </a:r>
            <a:r>
              <a:rPr lang="es-PY" sz="2400" dirty="0" smtClean="0"/>
              <a:t> es imprescindible tener en cuenta la cultura, los valores y estilo organizacional a la hora de obtener los datos, analizarlos y elaborar las conclusiones y aportes que deben ser útiles a los tomadores de decisión. De no ser así, tan arduo y científico trabajo puede quedar “archivado” en un cajón </a:t>
            </a:r>
          </a:p>
          <a:p>
            <a:pPr marL="514350" indent="-514350" algn="just">
              <a:buAutoNum type="arabicPeriod"/>
            </a:pPr>
            <a:endParaRPr lang="es-PY" dirty="0"/>
          </a:p>
        </p:txBody>
      </p:sp>
      <p:sp>
        <p:nvSpPr>
          <p:cNvPr id="4" name="Marcador de número de diapositiva 3"/>
          <p:cNvSpPr>
            <a:spLocks noGrp="1"/>
          </p:cNvSpPr>
          <p:nvPr>
            <p:ph type="sldNum" sz="quarter" idx="12"/>
          </p:nvPr>
        </p:nvSpPr>
        <p:spPr/>
        <p:txBody>
          <a:bodyPr/>
          <a:lstStyle/>
          <a:p>
            <a:fld id="{0BE05DE2-A274-4D14-A4CC-22006807784F}" type="slidenum">
              <a:rPr lang="es-ES" smtClean="0"/>
              <a:t>11</a:t>
            </a:fld>
            <a:endParaRPr lang="es-ES"/>
          </a:p>
        </p:txBody>
      </p:sp>
    </p:spTree>
    <p:extLst>
      <p:ext uri="{BB962C8B-B14F-4D97-AF65-F5344CB8AC3E}">
        <p14:creationId xmlns:p14="http://schemas.microsoft.com/office/powerpoint/2010/main" val="37610329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3" name="Picture 9"/>
          <p:cNvPicPr>
            <a:picLocks noChangeAspect="1" noChangeArrowheads="1"/>
          </p:cNvPicPr>
          <p:nvPr/>
        </p:nvPicPr>
        <p:blipFill>
          <a:blip r:embed="rId2">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a:off x="251520" y="6309320"/>
            <a:ext cx="864096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6 Marcador de contenido"/>
          <p:cNvSpPr txBox="1">
            <a:spLocks/>
          </p:cNvSpPr>
          <p:nvPr/>
        </p:nvSpPr>
        <p:spPr>
          <a:xfrm>
            <a:off x="251520" y="6525345"/>
            <a:ext cx="8784976" cy="50405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s-ES" sz="1200" b="1" i="1" dirty="0" smtClean="0"/>
              <a:t>V Foro Nacional de Calidad e Innovación – 25 y 26 de Octubre de 2017</a:t>
            </a:r>
            <a:endParaRPr lang="es-ES" sz="1200" b="1" i="1" dirty="0"/>
          </a:p>
        </p:txBody>
      </p:sp>
      <p:pic>
        <p:nvPicPr>
          <p:cNvPr id="2053" name="Imagen 2"/>
          <p:cNvPicPr>
            <a:picLocks noChangeAspect="1" noChangeArrowheads="1"/>
          </p:cNvPicPr>
          <p:nvPr/>
        </p:nvPicPr>
        <p:blipFill>
          <a:blip r:embed="rId3">
            <a:extLst>
              <a:ext uri="{28A0092B-C50C-407E-A947-70E740481C1C}">
                <a14:useLocalDpi xmlns:a14="http://schemas.microsoft.com/office/drawing/2010/main" val="0"/>
              </a:ext>
            </a:extLst>
          </a:blip>
          <a:srcRect l="18831" r="65770"/>
          <a:stretch>
            <a:fillRect/>
          </a:stretch>
        </p:blipFill>
        <p:spPr bwMode="auto">
          <a:xfrm>
            <a:off x="8081822" y="1"/>
            <a:ext cx="954673" cy="90871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sp>
        <p:nvSpPr>
          <p:cNvPr id="3" name="Rectangle 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pic>
        <p:nvPicPr>
          <p:cNvPr id="1026" name="Imagen 1" descr="Resultado de imagen para logo gobierno nacional en guarani"/>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43337" y="188640"/>
            <a:ext cx="14573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LogoCTS-2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2615" y="149088"/>
            <a:ext cx="67786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Marcador de contenido 2"/>
          <p:cNvSpPr>
            <a:spLocks noGrp="1"/>
          </p:cNvSpPr>
          <p:nvPr>
            <p:ph idx="1"/>
          </p:nvPr>
        </p:nvSpPr>
        <p:spPr>
          <a:xfrm>
            <a:off x="591546" y="814342"/>
            <a:ext cx="8229600" cy="1131063"/>
          </a:xfrm>
        </p:spPr>
        <p:txBody>
          <a:bodyPr>
            <a:noAutofit/>
          </a:bodyPr>
          <a:lstStyle/>
          <a:p>
            <a:pPr marL="0" indent="0" algn="just">
              <a:buNone/>
            </a:pPr>
            <a:r>
              <a:rPr lang="es-PY" b="1" dirty="0" smtClean="0"/>
              <a:t>Modelos HR </a:t>
            </a:r>
            <a:r>
              <a:rPr lang="es-PY" b="1" dirty="0" err="1" smtClean="0"/>
              <a:t>Analytics</a:t>
            </a:r>
            <a:r>
              <a:rPr lang="es-PY" b="1" dirty="0" smtClean="0"/>
              <a:t>:</a:t>
            </a:r>
          </a:p>
          <a:p>
            <a:pPr marL="0" indent="0" algn="ctr">
              <a:buNone/>
            </a:pPr>
            <a:r>
              <a:rPr lang="es-PY" b="1" dirty="0" smtClean="0"/>
              <a:t>DELTA</a:t>
            </a:r>
            <a:endParaRPr lang="es-PY" dirty="0"/>
          </a:p>
          <a:p>
            <a:pPr marL="0" indent="0" algn="just">
              <a:buNone/>
            </a:pPr>
            <a:endParaRPr lang="es-PY" sz="2400" dirty="0"/>
          </a:p>
        </p:txBody>
      </p:sp>
      <p:sp>
        <p:nvSpPr>
          <p:cNvPr id="5" name="Rectángulo 4"/>
          <p:cNvSpPr/>
          <p:nvPr/>
        </p:nvSpPr>
        <p:spPr>
          <a:xfrm>
            <a:off x="514908" y="1945066"/>
            <a:ext cx="8258199" cy="4401205"/>
          </a:xfrm>
          <a:prstGeom prst="rect">
            <a:avLst/>
          </a:prstGeom>
        </p:spPr>
        <p:txBody>
          <a:bodyPr wrap="square">
            <a:spAutoFit/>
          </a:bodyPr>
          <a:lstStyle/>
          <a:p>
            <a:pPr algn="just"/>
            <a:r>
              <a:rPr lang="es-PY" sz="2800" dirty="0"/>
              <a:t>E</a:t>
            </a:r>
            <a:r>
              <a:rPr lang="es-PY" sz="2800" dirty="0" smtClean="0"/>
              <a:t>s </a:t>
            </a:r>
            <a:r>
              <a:rPr lang="es-PY" sz="2800" dirty="0"/>
              <a:t>el acrónimo de </a:t>
            </a:r>
            <a:r>
              <a:rPr lang="es-PY" sz="2800" b="1" dirty="0">
                <a:solidFill>
                  <a:schemeClr val="accent1">
                    <a:lumMod val="75000"/>
                  </a:schemeClr>
                </a:solidFill>
              </a:rPr>
              <a:t>D</a:t>
            </a:r>
            <a:r>
              <a:rPr lang="es-PY" sz="2800" dirty="0">
                <a:solidFill>
                  <a:schemeClr val="accent1">
                    <a:lumMod val="75000"/>
                  </a:schemeClr>
                </a:solidFill>
              </a:rPr>
              <a:t>ata</a:t>
            </a:r>
            <a:r>
              <a:rPr lang="es-PY" sz="2800" dirty="0"/>
              <a:t>, </a:t>
            </a:r>
            <a:r>
              <a:rPr lang="es-PY" sz="2800" b="1" dirty="0">
                <a:solidFill>
                  <a:schemeClr val="accent2">
                    <a:lumMod val="75000"/>
                  </a:schemeClr>
                </a:solidFill>
              </a:rPr>
              <a:t>E</a:t>
            </a:r>
            <a:r>
              <a:rPr lang="es-PY" sz="2800" dirty="0">
                <a:solidFill>
                  <a:schemeClr val="accent2">
                    <a:lumMod val="75000"/>
                  </a:schemeClr>
                </a:solidFill>
              </a:rPr>
              <a:t>nterprise</a:t>
            </a:r>
            <a:r>
              <a:rPr lang="es-PY" sz="2800" dirty="0"/>
              <a:t>, </a:t>
            </a:r>
            <a:r>
              <a:rPr lang="es-PY" sz="2800" b="1" dirty="0" err="1">
                <a:solidFill>
                  <a:srgbClr val="00B050"/>
                </a:solidFill>
              </a:rPr>
              <a:t>L</a:t>
            </a:r>
            <a:r>
              <a:rPr lang="es-PY" sz="2800" dirty="0" err="1">
                <a:solidFill>
                  <a:srgbClr val="00B050"/>
                </a:solidFill>
              </a:rPr>
              <a:t>eadership</a:t>
            </a:r>
            <a:r>
              <a:rPr lang="es-PY" sz="2800" dirty="0"/>
              <a:t>, </a:t>
            </a:r>
            <a:r>
              <a:rPr lang="es-PY" sz="2800" b="1" dirty="0">
                <a:solidFill>
                  <a:srgbClr val="FFC000"/>
                </a:solidFill>
              </a:rPr>
              <a:t>T</a:t>
            </a:r>
            <a:r>
              <a:rPr lang="es-PY" sz="2800" dirty="0">
                <a:solidFill>
                  <a:srgbClr val="FFC000"/>
                </a:solidFill>
              </a:rPr>
              <a:t>argets </a:t>
            </a:r>
            <a:r>
              <a:rPr lang="es-PY" sz="2800" dirty="0"/>
              <a:t>y </a:t>
            </a:r>
            <a:r>
              <a:rPr lang="es-PY" sz="2800" b="1" dirty="0" err="1" smtClean="0">
                <a:solidFill>
                  <a:schemeClr val="accent4">
                    <a:lumMod val="75000"/>
                  </a:schemeClr>
                </a:solidFill>
              </a:rPr>
              <a:t>A</a:t>
            </a:r>
            <a:r>
              <a:rPr lang="es-PY" sz="2800" dirty="0" err="1" smtClean="0">
                <a:solidFill>
                  <a:schemeClr val="accent4">
                    <a:lumMod val="75000"/>
                  </a:schemeClr>
                </a:solidFill>
              </a:rPr>
              <a:t>nalytics</a:t>
            </a:r>
            <a:r>
              <a:rPr lang="es-PY" sz="2800" dirty="0" smtClean="0">
                <a:solidFill>
                  <a:schemeClr val="accent4">
                    <a:lumMod val="75000"/>
                  </a:schemeClr>
                </a:solidFill>
              </a:rPr>
              <a:t>.</a:t>
            </a:r>
            <a:r>
              <a:rPr lang="es-PY" sz="2800" dirty="0" smtClean="0"/>
              <a:t> </a:t>
            </a:r>
          </a:p>
          <a:p>
            <a:pPr algn="just"/>
            <a:r>
              <a:rPr lang="es-PY" sz="2800" dirty="0" smtClean="0"/>
              <a:t>Con </a:t>
            </a:r>
            <a:r>
              <a:rPr lang="es-PY" sz="2800" dirty="0"/>
              <a:t>esto los autores quieren expresar que para el desarrollo de una iniciativa de HR </a:t>
            </a:r>
            <a:r>
              <a:rPr lang="es-PY" sz="2800" dirty="0" err="1"/>
              <a:t>Analytics</a:t>
            </a:r>
            <a:r>
              <a:rPr lang="es-PY" sz="2800" dirty="0"/>
              <a:t> es fundamental: </a:t>
            </a:r>
          </a:p>
          <a:p>
            <a:pPr marL="457200" indent="-457200" algn="just">
              <a:buFont typeface="Wingdings" panose="05000000000000000000" pitchFamily="2" charset="2"/>
              <a:buChar char="§"/>
            </a:pPr>
            <a:r>
              <a:rPr lang="es-PY" sz="2800" dirty="0" smtClean="0"/>
              <a:t>Contar </a:t>
            </a:r>
            <a:r>
              <a:rPr lang="es-PY" sz="2800" dirty="0"/>
              <a:t>con datos sobre el fenómeno que se va a estudiar </a:t>
            </a:r>
            <a:r>
              <a:rPr lang="es-PY" sz="2800" b="1" dirty="0">
                <a:solidFill>
                  <a:schemeClr val="accent1">
                    <a:lumMod val="75000"/>
                  </a:schemeClr>
                </a:solidFill>
              </a:rPr>
              <a:t>(</a:t>
            </a:r>
            <a:r>
              <a:rPr lang="es-PY" sz="2800" b="1" dirty="0" smtClean="0">
                <a:solidFill>
                  <a:schemeClr val="accent1">
                    <a:lumMod val="75000"/>
                  </a:schemeClr>
                </a:solidFill>
              </a:rPr>
              <a:t>Data)</a:t>
            </a:r>
          </a:p>
          <a:p>
            <a:pPr marL="457200" indent="-457200" algn="just">
              <a:buFont typeface="Wingdings" panose="05000000000000000000" pitchFamily="2" charset="2"/>
              <a:buChar char="§"/>
            </a:pPr>
            <a:r>
              <a:rPr lang="es-PY" sz="2800" dirty="0" smtClean="0"/>
              <a:t>No </a:t>
            </a:r>
            <a:r>
              <a:rPr lang="es-PY" sz="2800" dirty="0"/>
              <a:t>circunscribir esta visión del fenómeno al negocio y los procesos de HR exclusivamente, sino a una visión global de la organización </a:t>
            </a:r>
            <a:r>
              <a:rPr lang="es-PY" sz="2800" b="1" dirty="0">
                <a:solidFill>
                  <a:schemeClr val="accent2">
                    <a:lumMod val="75000"/>
                  </a:schemeClr>
                </a:solidFill>
              </a:rPr>
              <a:t>(</a:t>
            </a:r>
            <a:r>
              <a:rPr lang="es-PY" sz="2800" b="1" dirty="0" smtClean="0">
                <a:solidFill>
                  <a:schemeClr val="accent2">
                    <a:lumMod val="75000"/>
                  </a:schemeClr>
                </a:solidFill>
              </a:rPr>
              <a:t>Enterprise)</a:t>
            </a:r>
          </a:p>
        </p:txBody>
      </p:sp>
      <p:sp>
        <p:nvSpPr>
          <p:cNvPr id="4" name="Marcador de número de diapositiva 3"/>
          <p:cNvSpPr>
            <a:spLocks noGrp="1"/>
          </p:cNvSpPr>
          <p:nvPr>
            <p:ph type="sldNum" sz="quarter" idx="12"/>
          </p:nvPr>
        </p:nvSpPr>
        <p:spPr/>
        <p:txBody>
          <a:bodyPr/>
          <a:lstStyle/>
          <a:p>
            <a:fld id="{0BE05DE2-A274-4D14-A4CC-22006807784F}" type="slidenum">
              <a:rPr lang="es-ES" smtClean="0"/>
              <a:t>12</a:t>
            </a:fld>
            <a:endParaRPr lang="es-ES"/>
          </a:p>
        </p:txBody>
      </p:sp>
    </p:spTree>
    <p:extLst>
      <p:ext uri="{BB962C8B-B14F-4D97-AF65-F5344CB8AC3E}">
        <p14:creationId xmlns:p14="http://schemas.microsoft.com/office/powerpoint/2010/main" val="2730729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3" name="Picture 9"/>
          <p:cNvPicPr>
            <a:picLocks noChangeAspect="1" noChangeArrowheads="1"/>
          </p:cNvPicPr>
          <p:nvPr/>
        </p:nvPicPr>
        <p:blipFill>
          <a:blip r:embed="rId2">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a:off x="251520" y="6309320"/>
            <a:ext cx="864096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6 Marcador de contenido"/>
          <p:cNvSpPr txBox="1">
            <a:spLocks/>
          </p:cNvSpPr>
          <p:nvPr/>
        </p:nvSpPr>
        <p:spPr>
          <a:xfrm>
            <a:off x="251520" y="6525345"/>
            <a:ext cx="8784976" cy="50405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s-ES" sz="1200" b="1" i="1" dirty="0" smtClean="0"/>
              <a:t>V Foro Nacional de Calidad e Innovación – 25 y 26 de Octubre de 2017</a:t>
            </a:r>
            <a:endParaRPr lang="es-ES" sz="1200" b="1" i="1" dirty="0"/>
          </a:p>
        </p:txBody>
      </p:sp>
      <p:pic>
        <p:nvPicPr>
          <p:cNvPr id="2053" name="Imagen 2"/>
          <p:cNvPicPr>
            <a:picLocks noChangeAspect="1" noChangeArrowheads="1"/>
          </p:cNvPicPr>
          <p:nvPr/>
        </p:nvPicPr>
        <p:blipFill>
          <a:blip r:embed="rId3">
            <a:extLst>
              <a:ext uri="{28A0092B-C50C-407E-A947-70E740481C1C}">
                <a14:useLocalDpi xmlns:a14="http://schemas.microsoft.com/office/drawing/2010/main" val="0"/>
              </a:ext>
            </a:extLst>
          </a:blip>
          <a:srcRect l="18831" r="65770"/>
          <a:stretch>
            <a:fillRect/>
          </a:stretch>
        </p:blipFill>
        <p:spPr bwMode="auto">
          <a:xfrm>
            <a:off x="8081822" y="1"/>
            <a:ext cx="954673" cy="90871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sp>
        <p:nvSpPr>
          <p:cNvPr id="3" name="Rectangle 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pic>
        <p:nvPicPr>
          <p:cNvPr id="1026" name="Imagen 1" descr="Resultado de imagen para logo gobierno nacional en guarani"/>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43337" y="188640"/>
            <a:ext cx="14573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LogoCTS-2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2615" y="149088"/>
            <a:ext cx="67786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Marcador de contenido 2"/>
          <p:cNvSpPr>
            <a:spLocks noGrp="1"/>
          </p:cNvSpPr>
          <p:nvPr>
            <p:ph idx="1"/>
          </p:nvPr>
        </p:nvSpPr>
        <p:spPr>
          <a:xfrm>
            <a:off x="591546" y="680893"/>
            <a:ext cx="8229600" cy="1131063"/>
          </a:xfrm>
        </p:spPr>
        <p:txBody>
          <a:bodyPr>
            <a:noAutofit/>
          </a:bodyPr>
          <a:lstStyle/>
          <a:p>
            <a:pPr marL="0" indent="0" algn="just">
              <a:buNone/>
            </a:pPr>
            <a:r>
              <a:rPr lang="es-PY" b="1" dirty="0" smtClean="0"/>
              <a:t>Modelos HR </a:t>
            </a:r>
            <a:r>
              <a:rPr lang="es-PY" b="1" dirty="0" err="1" smtClean="0"/>
              <a:t>Analytics</a:t>
            </a:r>
            <a:r>
              <a:rPr lang="es-PY" b="1" dirty="0" smtClean="0"/>
              <a:t>:</a:t>
            </a:r>
          </a:p>
          <a:p>
            <a:pPr marL="0" indent="0" algn="ctr">
              <a:buNone/>
            </a:pPr>
            <a:r>
              <a:rPr lang="es-PY" b="1" dirty="0" smtClean="0"/>
              <a:t>DELTA</a:t>
            </a:r>
            <a:endParaRPr lang="es-PY" dirty="0"/>
          </a:p>
          <a:p>
            <a:pPr marL="0" indent="0" algn="just">
              <a:buNone/>
            </a:pPr>
            <a:endParaRPr lang="es-PY" sz="2400" dirty="0"/>
          </a:p>
        </p:txBody>
      </p:sp>
      <p:sp>
        <p:nvSpPr>
          <p:cNvPr id="5" name="Rectángulo 4"/>
          <p:cNvSpPr/>
          <p:nvPr/>
        </p:nvSpPr>
        <p:spPr>
          <a:xfrm>
            <a:off x="395536" y="1811956"/>
            <a:ext cx="8496943" cy="3724096"/>
          </a:xfrm>
          <a:prstGeom prst="rect">
            <a:avLst/>
          </a:prstGeom>
        </p:spPr>
        <p:txBody>
          <a:bodyPr wrap="square">
            <a:spAutoFit/>
          </a:bodyPr>
          <a:lstStyle/>
          <a:p>
            <a:pPr algn="just"/>
            <a:r>
              <a:rPr lang="es-PY" sz="2400" dirty="0"/>
              <a:t>Es el acrónimo de </a:t>
            </a:r>
            <a:r>
              <a:rPr lang="es-PY" sz="2400" b="1" dirty="0"/>
              <a:t>D</a:t>
            </a:r>
            <a:r>
              <a:rPr lang="es-PY" sz="2400" dirty="0"/>
              <a:t>ata, </a:t>
            </a:r>
            <a:r>
              <a:rPr lang="es-PY" sz="2400" b="1" dirty="0"/>
              <a:t>E</a:t>
            </a:r>
            <a:r>
              <a:rPr lang="es-PY" sz="2400" dirty="0"/>
              <a:t>nterprise, </a:t>
            </a:r>
            <a:r>
              <a:rPr lang="es-PY" sz="2400" b="1" dirty="0" err="1"/>
              <a:t>L</a:t>
            </a:r>
            <a:r>
              <a:rPr lang="es-PY" sz="2400" dirty="0" err="1"/>
              <a:t>eadership</a:t>
            </a:r>
            <a:r>
              <a:rPr lang="es-PY" sz="2400" dirty="0"/>
              <a:t>, </a:t>
            </a:r>
            <a:r>
              <a:rPr lang="es-PY" sz="2400" b="1" dirty="0"/>
              <a:t>T</a:t>
            </a:r>
            <a:r>
              <a:rPr lang="es-PY" sz="2400" dirty="0"/>
              <a:t>argets y </a:t>
            </a:r>
            <a:r>
              <a:rPr lang="es-PY" sz="2400" b="1" dirty="0" err="1" smtClean="0"/>
              <a:t>A</a:t>
            </a:r>
            <a:r>
              <a:rPr lang="es-PY" sz="2400" dirty="0" err="1" smtClean="0"/>
              <a:t>nalytics</a:t>
            </a:r>
            <a:r>
              <a:rPr lang="es-PY" sz="2400" dirty="0"/>
              <a:t>. </a:t>
            </a:r>
          </a:p>
          <a:p>
            <a:pPr algn="just"/>
            <a:r>
              <a:rPr lang="es-PY" sz="2400" dirty="0"/>
              <a:t>Con esto los autores quieren expresar que para el desarrollo de una iniciativa de HR </a:t>
            </a:r>
            <a:r>
              <a:rPr lang="es-PY" sz="2400" dirty="0" err="1"/>
              <a:t>Analytics</a:t>
            </a:r>
            <a:r>
              <a:rPr lang="es-PY" sz="2400" dirty="0"/>
              <a:t> es fundamental: </a:t>
            </a:r>
            <a:endParaRPr lang="es-PY" sz="2400" dirty="0" smtClean="0"/>
          </a:p>
          <a:p>
            <a:pPr algn="just"/>
            <a:endParaRPr lang="es-PY" sz="2400" dirty="0"/>
          </a:p>
          <a:p>
            <a:pPr marL="457200" indent="-457200" algn="just">
              <a:buFont typeface="Wingdings" panose="05000000000000000000" pitchFamily="2" charset="2"/>
              <a:buChar char="§"/>
            </a:pPr>
            <a:r>
              <a:rPr lang="es-PY" sz="2800" dirty="0"/>
              <a:t>P</a:t>
            </a:r>
            <a:r>
              <a:rPr lang="es-PY" sz="2800" dirty="0" smtClean="0"/>
              <a:t>oseer </a:t>
            </a:r>
            <a:r>
              <a:rPr lang="es-PY" sz="2800" dirty="0"/>
              <a:t>una buena capacidad de liderazgo para llevar adelante las iniciativas, ya que exige una aproximación multidisciplinar no exenta de dificultades relacionadas con el cambio cultural que supone la toma de decisiones informada </a:t>
            </a:r>
            <a:r>
              <a:rPr lang="es-PY" sz="2800" b="1" dirty="0">
                <a:solidFill>
                  <a:srgbClr val="00B050"/>
                </a:solidFill>
              </a:rPr>
              <a:t>(</a:t>
            </a:r>
            <a:r>
              <a:rPr lang="es-PY" sz="2800" b="1" dirty="0" err="1">
                <a:solidFill>
                  <a:srgbClr val="00B050"/>
                </a:solidFill>
              </a:rPr>
              <a:t>Leadership</a:t>
            </a:r>
            <a:r>
              <a:rPr lang="es-PY" sz="2800" b="1" dirty="0" smtClean="0">
                <a:solidFill>
                  <a:srgbClr val="00B050"/>
                </a:solidFill>
              </a:rPr>
              <a:t>)</a:t>
            </a:r>
            <a:endParaRPr lang="es-PY" sz="2800" b="1" dirty="0">
              <a:solidFill>
                <a:srgbClr val="00B050"/>
              </a:solidFill>
            </a:endParaRPr>
          </a:p>
        </p:txBody>
      </p:sp>
      <p:sp>
        <p:nvSpPr>
          <p:cNvPr id="4" name="Marcador de número de diapositiva 3"/>
          <p:cNvSpPr>
            <a:spLocks noGrp="1"/>
          </p:cNvSpPr>
          <p:nvPr>
            <p:ph type="sldNum" sz="quarter" idx="12"/>
          </p:nvPr>
        </p:nvSpPr>
        <p:spPr/>
        <p:txBody>
          <a:bodyPr/>
          <a:lstStyle/>
          <a:p>
            <a:fld id="{0BE05DE2-A274-4D14-A4CC-22006807784F}" type="slidenum">
              <a:rPr lang="es-ES" smtClean="0"/>
              <a:t>13</a:t>
            </a:fld>
            <a:endParaRPr lang="es-ES"/>
          </a:p>
        </p:txBody>
      </p:sp>
    </p:spTree>
    <p:extLst>
      <p:ext uri="{BB962C8B-B14F-4D97-AF65-F5344CB8AC3E}">
        <p14:creationId xmlns:p14="http://schemas.microsoft.com/office/powerpoint/2010/main" val="32021950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3" name="Picture 9"/>
          <p:cNvPicPr>
            <a:picLocks noChangeAspect="1" noChangeArrowheads="1"/>
          </p:cNvPicPr>
          <p:nvPr/>
        </p:nvPicPr>
        <p:blipFill>
          <a:blip r:embed="rId2">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a:off x="251520" y="6309320"/>
            <a:ext cx="864096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6 Marcador de contenido"/>
          <p:cNvSpPr txBox="1">
            <a:spLocks/>
          </p:cNvSpPr>
          <p:nvPr/>
        </p:nvSpPr>
        <p:spPr>
          <a:xfrm>
            <a:off x="251520" y="6525345"/>
            <a:ext cx="8784976" cy="50405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s-ES" sz="1200" b="1" i="1" dirty="0" smtClean="0"/>
              <a:t>V Foro Nacional de Calidad e Innovación – 25 y 26 de Octubre de 2017</a:t>
            </a:r>
            <a:endParaRPr lang="es-ES" sz="1200" b="1" i="1" dirty="0"/>
          </a:p>
        </p:txBody>
      </p:sp>
      <p:pic>
        <p:nvPicPr>
          <p:cNvPr id="2053" name="Imagen 2"/>
          <p:cNvPicPr>
            <a:picLocks noChangeAspect="1" noChangeArrowheads="1"/>
          </p:cNvPicPr>
          <p:nvPr/>
        </p:nvPicPr>
        <p:blipFill>
          <a:blip r:embed="rId3">
            <a:extLst>
              <a:ext uri="{28A0092B-C50C-407E-A947-70E740481C1C}">
                <a14:useLocalDpi xmlns:a14="http://schemas.microsoft.com/office/drawing/2010/main" val="0"/>
              </a:ext>
            </a:extLst>
          </a:blip>
          <a:srcRect l="18831" r="65770"/>
          <a:stretch>
            <a:fillRect/>
          </a:stretch>
        </p:blipFill>
        <p:spPr bwMode="auto">
          <a:xfrm>
            <a:off x="8081822" y="1"/>
            <a:ext cx="954673" cy="90871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sp>
        <p:nvSpPr>
          <p:cNvPr id="3" name="Rectangle 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pic>
        <p:nvPicPr>
          <p:cNvPr id="1026" name="Imagen 1" descr="Resultado de imagen para logo gobierno nacional en guarani"/>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43337" y="188640"/>
            <a:ext cx="14573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LogoCTS-2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2615" y="149088"/>
            <a:ext cx="67786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Marcador de contenido 2"/>
          <p:cNvSpPr>
            <a:spLocks noGrp="1"/>
          </p:cNvSpPr>
          <p:nvPr>
            <p:ph idx="1"/>
          </p:nvPr>
        </p:nvSpPr>
        <p:spPr>
          <a:xfrm>
            <a:off x="591546" y="706156"/>
            <a:ext cx="8229600" cy="1131063"/>
          </a:xfrm>
        </p:spPr>
        <p:txBody>
          <a:bodyPr>
            <a:noAutofit/>
          </a:bodyPr>
          <a:lstStyle/>
          <a:p>
            <a:pPr marL="0" indent="0" algn="just">
              <a:buNone/>
            </a:pPr>
            <a:r>
              <a:rPr lang="es-PY" b="1" dirty="0" smtClean="0"/>
              <a:t>Modelos HR </a:t>
            </a:r>
            <a:r>
              <a:rPr lang="es-PY" b="1" dirty="0" err="1" smtClean="0"/>
              <a:t>Analytics</a:t>
            </a:r>
            <a:r>
              <a:rPr lang="es-PY" b="1" dirty="0" smtClean="0"/>
              <a:t>:</a:t>
            </a:r>
          </a:p>
          <a:p>
            <a:pPr marL="0" indent="0" algn="ctr">
              <a:buNone/>
            </a:pPr>
            <a:r>
              <a:rPr lang="es-PY" b="1" dirty="0" smtClean="0"/>
              <a:t>DELTA</a:t>
            </a:r>
            <a:endParaRPr lang="es-PY" dirty="0"/>
          </a:p>
          <a:p>
            <a:pPr marL="0" indent="0" algn="just">
              <a:buNone/>
            </a:pPr>
            <a:endParaRPr lang="es-PY" sz="2400" dirty="0"/>
          </a:p>
        </p:txBody>
      </p:sp>
      <p:sp>
        <p:nvSpPr>
          <p:cNvPr id="5" name="Rectángulo 4"/>
          <p:cNvSpPr/>
          <p:nvPr/>
        </p:nvSpPr>
        <p:spPr>
          <a:xfrm>
            <a:off x="251520" y="1802775"/>
            <a:ext cx="8784974" cy="4154984"/>
          </a:xfrm>
          <a:prstGeom prst="rect">
            <a:avLst/>
          </a:prstGeom>
        </p:spPr>
        <p:txBody>
          <a:bodyPr wrap="square">
            <a:spAutoFit/>
          </a:bodyPr>
          <a:lstStyle/>
          <a:p>
            <a:pPr algn="just"/>
            <a:r>
              <a:rPr lang="es-PY" sz="2400" dirty="0"/>
              <a:t>Es el acrónimo de </a:t>
            </a:r>
            <a:r>
              <a:rPr lang="es-PY" sz="2400" b="1" dirty="0"/>
              <a:t>D</a:t>
            </a:r>
            <a:r>
              <a:rPr lang="es-PY" sz="2400" dirty="0"/>
              <a:t>ata, </a:t>
            </a:r>
            <a:r>
              <a:rPr lang="es-PY" sz="2400" b="1" dirty="0"/>
              <a:t>E</a:t>
            </a:r>
            <a:r>
              <a:rPr lang="es-PY" sz="2400" dirty="0"/>
              <a:t>nterprise, </a:t>
            </a:r>
            <a:r>
              <a:rPr lang="es-PY" sz="2400" b="1" dirty="0" err="1"/>
              <a:t>L</a:t>
            </a:r>
            <a:r>
              <a:rPr lang="es-PY" sz="2400" dirty="0" err="1"/>
              <a:t>eadership</a:t>
            </a:r>
            <a:r>
              <a:rPr lang="es-PY" sz="2400" dirty="0"/>
              <a:t>, </a:t>
            </a:r>
            <a:r>
              <a:rPr lang="es-PY" sz="2400" b="1" dirty="0"/>
              <a:t>T</a:t>
            </a:r>
            <a:r>
              <a:rPr lang="es-PY" sz="2400" dirty="0"/>
              <a:t>argets y </a:t>
            </a:r>
            <a:r>
              <a:rPr lang="es-PY" sz="2400" b="1" dirty="0" err="1" smtClean="0"/>
              <a:t>A</a:t>
            </a:r>
            <a:r>
              <a:rPr lang="es-PY" sz="2400" dirty="0" err="1" smtClean="0"/>
              <a:t>nalytics</a:t>
            </a:r>
            <a:r>
              <a:rPr lang="es-PY" sz="2400" dirty="0"/>
              <a:t>. </a:t>
            </a:r>
          </a:p>
          <a:p>
            <a:pPr algn="just"/>
            <a:r>
              <a:rPr lang="es-PY" sz="2400" dirty="0"/>
              <a:t>Con esto los autores quieren expresar que para el desarrollo de una iniciativa de HR </a:t>
            </a:r>
            <a:r>
              <a:rPr lang="es-PY" sz="2400" dirty="0" err="1"/>
              <a:t>Analytics</a:t>
            </a:r>
            <a:r>
              <a:rPr lang="es-PY" sz="2400" dirty="0"/>
              <a:t> es fundamental: </a:t>
            </a:r>
            <a:endParaRPr lang="es-PY" sz="2400" dirty="0" smtClean="0"/>
          </a:p>
          <a:p>
            <a:pPr algn="just"/>
            <a:endParaRPr lang="es-PY" sz="2400" dirty="0"/>
          </a:p>
          <a:p>
            <a:pPr marL="457200" indent="-457200" algn="just">
              <a:buFont typeface="Wingdings" panose="05000000000000000000" pitchFamily="2" charset="2"/>
              <a:buChar char="§"/>
            </a:pPr>
            <a:r>
              <a:rPr lang="es-PY" sz="2800" dirty="0" smtClean="0"/>
              <a:t>Estar </a:t>
            </a:r>
            <a:r>
              <a:rPr lang="es-PY" sz="2800" dirty="0"/>
              <a:t>dispuestos a implantar modelos poco conocidos; para lo que se necesita tener un foco claro </a:t>
            </a:r>
            <a:r>
              <a:rPr lang="es-PY" sz="2800" b="1" dirty="0">
                <a:solidFill>
                  <a:srgbClr val="FFC000"/>
                </a:solidFill>
              </a:rPr>
              <a:t>(Target)</a:t>
            </a:r>
            <a:r>
              <a:rPr lang="es-PY" sz="2800" dirty="0"/>
              <a:t>, ya que el análisis debe realizarse al servicio de los objetivos estratégicos de la organización y no restrictivamente para valorar la eficacia de los procesos de recursos </a:t>
            </a:r>
            <a:r>
              <a:rPr lang="es-PY" sz="2800" dirty="0" smtClean="0"/>
              <a:t>humanos</a:t>
            </a:r>
            <a:endParaRPr lang="es-PY" sz="2800" dirty="0"/>
          </a:p>
        </p:txBody>
      </p:sp>
      <p:sp>
        <p:nvSpPr>
          <p:cNvPr id="4" name="Marcador de número de diapositiva 3"/>
          <p:cNvSpPr>
            <a:spLocks noGrp="1"/>
          </p:cNvSpPr>
          <p:nvPr>
            <p:ph type="sldNum" sz="quarter" idx="12"/>
          </p:nvPr>
        </p:nvSpPr>
        <p:spPr/>
        <p:txBody>
          <a:bodyPr/>
          <a:lstStyle/>
          <a:p>
            <a:fld id="{0BE05DE2-A274-4D14-A4CC-22006807784F}" type="slidenum">
              <a:rPr lang="es-ES" smtClean="0"/>
              <a:t>14</a:t>
            </a:fld>
            <a:endParaRPr lang="es-ES"/>
          </a:p>
        </p:txBody>
      </p:sp>
    </p:spTree>
    <p:extLst>
      <p:ext uri="{BB962C8B-B14F-4D97-AF65-F5344CB8AC3E}">
        <p14:creationId xmlns:p14="http://schemas.microsoft.com/office/powerpoint/2010/main" val="64270763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3" name="Picture 9"/>
          <p:cNvPicPr>
            <a:picLocks noChangeAspect="1" noChangeArrowheads="1"/>
          </p:cNvPicPr>
          <p:nvPr/>
        </p:nvPicPr>
        <p:blipFill>
          <a:blip r:embed="rId2">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a:off x="251520" y="6309320"/>
            <a:ext cx="864096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6 Marcador de contenido"/>
          <p:cNvSpPr txBox="1">
            <a:spLocks/>
          </p:cNvSpPr>
          <p:nvPr/>
        </p:nvSpPr>
        <p:spPr>
          <a:xfrm>
            <a:off x="251520" y="6525345"/>
            <a:ext cx="8784976" cy="50405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s-ES" sz="1200" b="1" i="1" dirty="0" smtClean="0"/>
              <a:t>V Foro Nacional de Calidad e Innovación – 25 y 26 de Octubre de 2017</a:t>
            </a:r>
            <a:endParaRPr lang="es-ES" sz="1200" b="1" i="1" dirty="0"/>
          </a:p>
        </p:txBody>
      </p:sp>
      <p:pic>
        <p:nvPicPr>
          <p:cNvPr id="2053" name="Imagen 2"/>
          <p:cNvPicPr>
            <a:picLocks noChangeAspect="1" noChangeArrowheads="1"/>
          </p:cNvPicPr>
          <p:nvPr/>
        </p:nvPicPr>
        <p:blipFill>
          <a:blip r:embed="rId3">
            <a:extLst>
              <a:ext uri="{28A0092B-C50C-407E-A947-70E740481C1C}">
                <a14:useLocalDpi xmlns:a14="http://schemas.microsoft.com/office/drawing/2010/main" val="0"/>
              </a:ext>
            </a:extLst>
          </a:blip>
          <a:srcRect l="18831" r="65770"/>
          <a:stretch>
            <a:fillRect/>
          </a:stretch>
        </p:blipFill>
        <p:spPr bwMode="auto">
          <a:xfrm>
            <a:off x="8081822" y="1"/>
            <a:ext cx="954673" cy="90871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sp>
        <p:nvSpPr>
          <p:cNvPr id="3" name="Rectangle 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pic>
        <p:nvPicPr>
          <p:cNvPr id="1026" name="Imagen 1" descr="Resultado de imagen para logo gobierno nacional en guarani"/>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43337" y="188640"/>
            <a:ext cx="14573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LogoCTS-2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2615" y="149088"/>
            <a:ext cx="67786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Marcador de contenido 2"/>
          <p:cNvSpPr>
            <a:spLocks noGrp="1"/>
          </p:cNvSpPr>
          <p:nvPr>
            <p:ph idx="1"/>
          </p:nvPr>
        </p:nvSpPr>
        <p:spPr>
          <a:xfrm>
            <a:off x="591546" y="706156"/>
            <a:ext cx="8229600" cy="1131063"/>
          </a:xfrm>
        </p:spPr>
        <p:txBody>
          <a:bodyPr>
            <a:noAutofit/>
          </a:bodyPr>
          <a:lstStyle/>
          <a:p>
            <a:pPr marL="0" indent="0" algn="just">
              <a:buNone/>
            </a:pPr>
            <a:r>
              <a:rPr lang="es-PY" b="1" dirty="0" smtClean="0"/>
              <a:t>Modelos HR </a:t>
            </a:r>
            <a:r>
              <a:rPr lang="es-PY" b="1" dirty="0" err="1" smtClean="0"/>
              <a:t>Analytics</a:t>
            </a:r>
            <a:r>
              <a:rPr lang="es-PY" b="1" dirty="0" smtClean="0"/>
              <a:t>:</a:t>
            </a:r>
          </a:p>
          <a:p>
            <a:pPr marL="0" indent="0" algn="ctr">
              <a:buNone/>
            </a:pPr>
            <a:r>
              <a:rPr lang="es-PY" b="1" dirty="0" smtClean="0"/>
              <a:t>DELTA</a:t>
            </a:r>
            <a:endParaRPr lang="es-PY" dirty="0"/>
          </a:p>
          <a:p>
            <a:pPr marL="0" indent="0" algn="just">
              <a:buNone/>
            </a:pPr>
            <a:endParaRPr lang="es-PY" sz="2400" dirty="0"/>
          </a:p>
        </p:txBody>
      </p:sp>
      <p:sp>
        <p:nvSpPr>
          <p:cNvPr id="5" name="Rectángulo 4"/>
          <p:cNvSpPr/>
          <p:nvPr/>
        </p:nvSpPr>
        <p:spPr>
          <a:xfrm>
            <a:off x="251521" y="1903931"/>
            <a:ext cx="8784974" cy="3293209"/>
          </a:xfrm>
          <a:prstGeom prst="rect">
            <a:avLst/>
          </a:prstGeom>
        </p:spPr>
        <p:txBody>
          <a:bodyPr wrap="square">
            <a:spAutoFit/>
          </a:bodyPr>
          <a:lstStyle/>
          <a:p>
            <a:pPr algn="just"/>
            <a:r>
              <a:rPr lang="es-PY" sz="2400" dirty="0"/>
              <a:t>Es el acrónimo de </a:t>
            </a:r>
            <a:r>
              <a:rPr lang="es-PY" sz="2400" b="1" dirty="0"/>
              <a:t>D</a:t>
            </a:r>
            <a:r>
              <a:rPr lang="es-PY" sz="2400" dirty="0"/>
              <a:t>ata, </a:t>
            </a:r>
            <a:r>
              <a:rPr lang="es-PY" sz="2400" b="1" dirty="0"/>
              <a:t>E</a:t>
            </a:r>
            <a:r>
              <a:rPr lang="es-PY" sz="2400" dirty="0"/>
              <a:t>nterprise, </a:t>
            </a:r>
            <a:r>
              <a:rPr lang="es-PY" sz="2400" b="1" dirty="0" err="1"/>
              <a:t>L</a:t>
            </a:r>
            <a:r>
              <a:rPr lang="es-PY" sz="2400" dirty="0" err="1"/>
              <a:t>eadership</a:t>
            </a:r>
            <a:r>
              <a:rPr lang="es-PY" sz="2400" dirty="0"/>
              <a:t>, </a:t>
            </a:r>
            <a:r>
              <a:rPr lang="es-PY" sz="2400" b="1" dirty="0"/>
              <a:t>T</a:t>
            </a:r>
            <a:r>
              <a:rPr lang="es-PY" sz="2400" dirty="0"/>
              <a:t>argets y </a:t>
            </a:r>
            <a:r>
              <a:rPr lang="es-PY" sz="2400" b="1" dirty="0" err="1" smtClean="0"/>
              <a:t>A</a:t>
            </a:r>
            <a:r>
              <a:rPr lang="es-PY" sz="2400" dirty="0" err="1" smtClean="0"/>
              <a:t>nalytics</a:t>
            </a:r>
            <a:r>
              <a:rPr lang="es-PY" sz="2400" dirty="0"/>
              <a:t>. </a:t>
            </a:r>
          </a:p>
          <a:p>
            <a:pPr algn="just"/>
            <a:r>
              <a:rPr lang="es-PY" sz="2400" dirty="0"/>
              <a:t>Con esto los autores quieren expresar que para el desarrollo de una iniciativa de HR </a:t>
            </a:r>
            <a:r>
              <a:rPr lang="es-PY" sz="2400" dirty="0" err="1"/>
              <a:t>Analytics</a:t>
            </a:r>
            <a:r>
              <a:rPr lang="es-PY" sz="2400" dirty="0"/>
              <a:t> es fundamental: </a:t>
            </a:r>
            <a:endParaRPr lang="es-PY" sz="2400" dirty="0" smtClean="0"/>
          </a:p>
          <a:p>
            <a:pPr algn="just"/>
            <a:endParaRPr lang="es-PY" sz="2400" dirty="0"/>
          </a:p>
          <a:p>
            <a:pPr marL="457200" indent="-457200" algn="just">
              <a:buFont typeface="Wingdings" panose="05000000000000000000" pitchFamily="2" charset="2"/>
              <a:buChar char="§"/>
            </a:pPr>
            <a:r>
              <a:rPr lang="es-PY" sz="2800" dirty="0"/>
              <a:t>Y</a:t>
            </a:r>
            <a:r>
              <a:rPr lang="es-PY" sz="2800" dirty="0" smtClean="0"/>
              <a:t> </a:t>
            </a:r>
            <a:r>
              <a:rPr lang="es-PY" sz="2800" dirty="0"/>
              <a:t>finalmente se requiere llevar los hallazgos a la práctica, para lo que es necesario contar con, además de analistas </a:t>
            </a:r>
            <a:r>
              <a:rPr lang="es-PY" sz="2800" b="1" dirty="0">
                <a:solidFill>
                  <a:schemeClr val="accent4">
                    <a:lumMod val="75000"/>
                  </a:schemeClr>
                </a:solidFill>
              </a:rPr>
              <a:t>(</a:t>
            </a:r>
            <a:r>
              <a:rPr lang="es-PY" sz="2800" b="1" dirty="0" err="1" smtClean="0">
                <a:solidFill>
                  <a:schemeClr val="accent4">
                    <a:lumMod val="75000"/>
                  </a:schemeClr>
                </a:solidFill>
              </a:rPr>
              <a:t>Analytics</a:t>
            </a:r>
            <a:r>
              <a:rPr lang="es-PY" sz="2800" b="1" dirty="0">
                <a:solidFill>
                  <a:schemeClr val="accent4">
                    <a:lumMod val="75000"/>
                  </a:schemeClr>
                </a:solidFill>
              </a:rPr>
              <a:t>)</a:t>
            </a:r>
            <a:r>
              <a:rPr lang="es-PY" sz="2800" dirty="0"/>
              <a:t>, expertos en HR, psicómetras y psicólogos industriales/organizacionales. </a:t>
            </a:r>
          </a:p>
        </p:txBody>
      </p:sp>
      <p:sp>
        <p:nvSpPr>
          <p:cNvPr id="4" name="Marcador de número de diapositiva 3"/>
          <p:cNvSpPr>
            <a:spLocks noGrp="1"/>
          </p:cNvSpPr>
          <p:nvPr>
            <p:ph type="sldNum" sz="quarter" idx="12"/>
          </p:nvPr>
        </p:nvSpPr>
        <p:spPr/>
        <p:txBody>
          <a:bodyPr/>
          <a:lstStyle/>
          <a:p>
            <a:fld id="{0BE05DE2-A274-4D14-A4CC-22006807784F}" type="slidenum">
              <a:rPr lang="es-ES" smtClean="0"/>
              <a:t>15</a:t>
            </a:fld>
            <a:endParaRPr lang="es-ES"/>
          </a:p>
        </p:txBody>
      </p:sp>
    </p:spTree>
    <p:extLst>
      <p:ext uri="{BB962C8B-B14F-4D97-AF65-F5344CB8AC3E}">
        <p14:creationId xmlns:p14="http://schemas.microsoft.com/office/powerpoint/2010/main" val="7216675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3" name="Picture 9"/>
          <p:cNvPicPr>
            <a:picLocks noChangeAspect="1" noChangeArrowheads="1"/>
          </p:cNvPicPr>
          <p:nvPr/>
        </p:nvPicPr>
        <p:blipFill>
          <a:blip r:embed="rId2">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a:off x="251520" y="6309320"/>
            <a:ext cx="864096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6 Marcador de contenido"/>
          <p:cNvSpPr txBox="1">
            <a:spLocks/>
          </p:cNvSpPr>
          <p:nvPr/>
        </p:nvSpPr>
        <p:spPr>
          <a:xfrm>
            <a:off x="251520" y="6525345"/>
            <a:ext cx="8784976" cy="50405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s-ES" sz="1200" b="1" i="1" dirty="0" smtClean="0"/>
              <a:t>V Foro Nacional de Calidad e Innovación – 25 y 26 de Octubre de 2017</a:t>
            </a:r>
            <a:endParaRPr lang="es-ES" sz="1200" b="1" i="1" dirty="0"/>
          </a:p>
        </p:txBody>
      </p:sp>
      <p:pic>
        <p:nvPicPr>
          <p:cNvPr id="2053" name="Imagen 2"/>
          <p:cNvPicPr>
            <a:picLocks noChangeAspect="1" noChangeArrowheads="1"/>
          </p:cNvPicPr>
          <p:nvPr/>
        </p:nvPicPr>
        <p:blipFill>
          <a:blip r:embed="rId3">
            <a:extLst>
              <a:ext uri="{28A0092B-C50C-407E-A947-70E740481C1C}">
                <a14:useLocalDpi xmlns:a14="http://schemas.microsoft.com/office/drawing/2010/main" val="0"/>
              </a:ext>
            </a:extLst>
          </a:blip>
          <a:srcRect l="18831" r="65770"/>
          <a:stretch>
            <a:fillRect/>
          </a:stretch>
        </p:blipFill>
        <p:spPr bwMode="auto">
          <a:xfrm>
            <a:off x="8081822" y="1"/>
            <a:ext cx="954673" cy="90871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sp>
        <p:nvSpPr>
          <p:cNvPr id="3" name="Rectangle 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pic>
        <p:nvPicPr>
          <p:cNvPr id="1026" name="Imagen 1" descr="Resultado de imagen para logo gobierno nacional en guarani"/>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43337" y="188640"/>
            <a:ext cx="14573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LogoCTS-2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2615" y="149088"/>
            <a:ext cx="67786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Marcador de contenido 2"/>
          <p:cNvSpPr>
            <a:spLocks noGrp="1"/>
          </p:cNvSpPr>
          <p:nvPr>
            <p:ph idx="1"/>
          </p:nvPr>
        </p:nvSpPr>
        <p:spPr>
          <a:xfrm>
            <a:off x="591546" y="706156"/>
            <a:ext cx="8229600" cy="1131063"/>
          </a:xfrm>
        </p:spPr>
        <p:txBody>
          <a:bodyPr>
            <a:noAutofit/>
          </a:bodyPr>
          <a:lstStyle/>
          <a:p>
            <a:pPr marL="0" indent="0" algn="just">
              <a:buNone/>
            </a:pPr>
            <a:r>
              <a:rPr lang="es-PY" b="1" dirty="0" smtClean="0"/>
              <a:t>Modelos HR </a:t>
            </a:r>
            <a:r>
              <a:rPr lang="es-PY" b="1" dirty="0" err="1" smtClean="0"/>
              <a:t>Analytics</a:t>
            </a:r>
            <a:r>
              <a:rPr lang="es-PY" b="1" dirty="0" smtClean="0"/>
              <a:t>:</a:t>
            </a:r>
          </a:p>
          <a:p>
            <a:pPr marL="0" indent="0" algn="ctr">
              <a:buNone/>
            </a:pPr>
            <a:r>
              <a:rPr lang="es-PY" b="1" dirty="0" smtClean="0"/>
              <a:t>DELTA</a:t>
            </a:r>
            <a:endParaRPr lang="es-PY" dirty="0"/>
          </a:p>
          <a:p>
            <a:pPr marL="0" indent="0" algn="just">
              <a:buNone/>
            </a:pPr>
            <a:endParaRPr lang="es-PY" sz="2400" dirty="0"/>
          </a:p>
        </p:txBody>
      </p:sp>
      <p:sp>
        <p:nvSpPr>
          <p:cNvPr id="5" name="Rectángulo 4"/>
          <p:cNvSpPr/>
          <p:nvPr/>
        </p:nvSpPr>
        <p:spPr>
          <a:xfrm>
            <a:off x="359026" y="1837219"/>
            <a:ext cx="8784974" cy="4154984"/>
          </a:xfrm>
          <a:prstGeom prst="rect">
            <a:avLst/>
          </a:prstGeom>
        </p:spPr>
        <p:txBody>
          <a:bodyPr wrap="square">
            <a:spAutoFit/>
          </a:bodyPr>
          <a:lstStyle/>
          <a:p>
            <a:pPr marL="457200" indent="-457200" algn="just">
              <a:buFont typeface="Wingdings" panose="05000000000000000000" pitchFamily="2" charset="2"/>
              <a:buChar char="§"/>
            </a:pPr>
            <a:r>
              <a:rPr lang="es-PY" sz="2000" dirty="0" smtClean="0"/>
              <a:t>Se </a:t>
            </a:r>
            <a:r>
              <a:rPr lang="es-PY" sz="2000" dirty="0"/>
              <a:t>requiere llevar los hallazgos a la práctica, para lo que es necesario contar con, además de analistas </a:t>
            </a:r>
            <a:r>
              <a:rPr lang="es-PY" sz="2000" b="1" dirty="0"/>
              <a:t>(</a:t>
            </a:r>
            <a:r>
              <a:rPr lang="es-PY" sz="2000" b="1" dirty="0" err="1" smtClean="0"/>
              <a:t>Analytics</a:t>
            </a:r>
            <a:r>
              <a:rPr lang="es-PY" sz="2000" b="1" dirty="0" smtClean="0"/>
              <a:t>)</a:t>
            </a:r>
            <a:endParaRPr lang="es-PY" sz="2000" dirty="0"/>
          </a:p>
          <a:p>
            <a:pPr algn="just"/>
            <a:r>
              <a:rPr lang="es-PY" sz="3200" dirty="0"/>
              <a:t>Sobre ello, Davenport y sus colaboradores establecen un </a:t>
            </a:r>
            <a:r>
              <a:rPr lang="es-PY" sz="3200" dirty="0">
                <a:solidFill>
                  <a:schemeClr val="accent1">
                    <a:lumMod val="75000"/>
                  </a:schemeClr>
                </a:solidFill>
              </a:rPr>
              <a:t>continuo de complejidad y valor añadido</a:t>
            </a:r>
            <a:r>
              <a:rPr lang="es-PY" sz="3200" dirty="0"/>
              <a:t> en función del tipo de analítica que se utilice. Desde los </a:t>
            </a:r>
            <a:r>
              <a:rPr lang="es-PY" sz="3200" dirty="0">
                <a:solidFill>
                  <a:schemeClr val="accent4">
                    <a:lumMod val="75000"/>
                  </a:schemeClr>
                </a:solidFill>
              </a:rPr>
              <a:t>análisis más básicos </a:t>
            </a:r>
            <a:r>
              <a:rPr lang="es-PY" sz="3200" dirty="0"/>
              <a:t>que </a:t>
            </a:r>
            <a:r>
              <a:rPr lang="es-PY" sz="3200" dirty="0">
                <a:solidFill>
                  <a:schemeClr val="accent4">
                    <a:lumMod val="75000"/>
                  </a:schemeClr>
                </a:solidFill>
              </a:rPr>
              <a:t>se centran en datos </a:t>
            </a:r>
            <a:r>
              <a:rPr lang="es-PY" sz="3200" dirty="0"/>
              <a:t>y </a:t>
            </a:r>
            <a:r>
              <a:rPr lang="es-PY" sz="3200" dirty="0">
                <a:solidFill>
                  <a:schemeClr val="accent4">
                    <a:lumMod val="75000"/>
                  </a:schemeClr>
                </a:solidFill>
              </a:rPr>
              <a:t>métricas generales </a:t>
            </a:r>
            <a:r>
              <a:rPr lang="es-PY" sz="3200" dirty="0"/>
              <a:t>que </a:t>
            </a:r>
            <a:r>
              <a:rPr lang="es-PY" sz="3200" b="1" dirty="0"/>
              <a:t>describen</a:t>
            </a:r>
            <a:r>
              <a:rPr lang="es-PY" sz="3200" dirty="0"/>
              <a:t> algún aspecto de la organización (que </a:t>
            </a:r>
            <a:r>
              <a:rPr lang="es-PY" sz="3200" i="1" dirty="0">
                <a:solidFill>
                  <a:srgbClr val="00B0F0"/>
                </a:solidFill>
              </a:rPr>
              <a:t>serían los de menor valor añadido</a:t>
            </a:r>
            <a:r>
              <a:rPr lang="es-PY" sz="3200" dirty="0"/>
              <a:t>), </a:t>
            </a:r>
            <a:endParaRPr lang="es-PY" sz="2400" dirty="0"/>
          </a:p>
        </p:txBody>
      </p:sp>
      <p:sp>
        <p:nvSpPr>
          <p:cNvPr id="4" name="Marcador de número de diapositiva 3"/>
          <p:cNvSpPr>
            <a:spLocks noGrp="1"/>
          </p:cNvSpPr>
          <p:nvPr>
            <p:ph type="sldNum" sz="quarter" idx="12"/>
          </p:nvPr>
        </p:nvSpPr>
        <p:spPr/>
        <p:txBody>
          <a:bodyPr/>
          <a:lstStyle/>
          <a:p>
            <a:fld id="{0BE05DE2-A274-4D14-A4CC-22006807784F}" type="slidenum">
              <a:rPr lang="es-ES" smtClean="0"/>
              <a:t>16</a:t>
            </a:fld>
            <a:endParaRPr lang="es-ES"/>
          </a:p>
        </p:txBody>
      </p:sp>
    </p:spTree>
    <p:extLst>
      <p:ext uri="{BB962C8B-B14F-4D97-AF65-F5344CB8AC3E}">
        <p14:creationId xmlns:p14="http://schemas.microsoft.com/office/powerpoint/2010/main" val="184960047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3" name="Picture 9"/>
          <p:cNvPicPr>
            <a:picLocks noChangeAspect="1" noChangeArrowheads="1"/>
          </p:cNvPicPr>
          <p:nvPr/>
        </p:nvPicPr>
        <p:blipFill>
          <a:blip r:embed="rId2">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a:off x="251520" y="6309320"/>
            <a:ext cx="864096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6 Marcador de contenido"/>
          <p:cNvSpPr txBox="1">
            <a:spLocks/>
          </p:cNvSpPr>
          <p:nvPr/>
        </p:nvSpPr>
        <p:spPr>
          <a:xfrm>
            <a:off x="251520" y="6525345"/>
            <a:ext cx="8784976" cy="50405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s-ES" sz="1200" b="1" i="1" dirty="0" smtClean="0"/>
              <a:t>V Foro Nacional de Calidad e Innovación – 25 y 26 de Octubre de 2017</a:t>
            </a:r>
            <a:endParaRPr lang="es-ES" sz="1200" b="1" i="1" dirty="0"/>
          </a:p>
        </p:txBody>
      </p:sp>
      <p:pic>
        <p:nvPicPr>
          <p:cNvPr id="2053" name="Imagen 2"/>
          <p:cNvPicPr>
            <a:picLocks noChangeAspect="1" noChangeArrowheads="1"/>
          </p:cNvPicPr>
          <p:nvPr/>
        </p:nvPicPr>
        <p:blipFill>
          <a:blip r:embed="rId3">
            <a:extLst>
              <a:ext uri="{28A0092B-C50C-407E-A947-70E740481C1C}">
                <a14:useLocalDpi xmlns:a14="http://schemas.microsoft.com/office/drawing/2010/main" val="0"/>
              </a:ext>
            </a:extLst>
          </a:blip>
          <a:srcRect l="18831" r="65770"/>
          <a:stretch>
            <a:fillRect/>
          </a:stretch>
        </p:blipFill>
        <p:spPr bwMode="auto">
          <a:xfrm>
            <a:off x="8081822" y="1"/>
            <a:ext cx="954673" cy="90871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sp>
        <p:nvSpPr>
          <p:cNvPr id="3" name="Rectangle 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pic>
        <p:nvPicPr>
          <p:cNvPr id="1026" name="Imagen 1" descr="Resultado de imagen para logo gobierno nacional en guarani"/>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43337" y="188640"/>
            <a:ext cx="14573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LogoCTS-2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2615" y="149088"/>
            <a:ext cx="67786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Marcador de contenido 2"/>
          <p:cNvSpPr>
            <a:spLocks noGrp="1"/>
          </p:cNvSpPr>
          <p:nvPr>
            <p:ph idx="1"/>
          </p:nvPr>
        </p:nvSpPr>
        <p:spPr>
          <a:xfrm>
            <a:off x="591546" y="706156"/>
            <a:ext cx="8229600" cy="1131063"/>
          </a:xfrm>
        </p:spPr>
        <p:txBody>
          <a:bodyPr>
            <a:noAutofit/>
          </a:bodyPr>
          <a:lstStyle/>
          <a:p>
            <a:pPr marL="0" indent="0" algn="just">
              <a:buNone/>
            </a:pPr>
            <a:r>
              <a:rPr lang="es-PY" b="1" dirty="0" smtClean="0"/>
              <a:t>Modelos HR </a:t>
            </a:r>
            <a:r>
              <a:rPr lang="es-PY" b="1" dirty="0" err="1" smtClean="0"/>
              <a:t>Analytics</a:t>
            </a:r>
            <a:r>
              <a:rPr lang="es-PY" b="1" dirty="0" smtClean="0"/>
              <a:t>:</a:t>
            </a:r>
          </a:p>
          <a:p>
            <a:pPr marL="0" indent="0" algn="ctr">
              <a:buNone/>
            </a:pPr>
            <a:r>
              <a:rPr lang="es-PY" b="1" dirty="0" smtClean="0"/>
              <a:t>DELTA</a:t>
            </a:r>
            <a:endParaRPr lang="es-PY" dirty="0"/>
          </a:p>
          <a:p>
            <a:pPr marL="0" indent="0" algn="just">
              <a:buNone/>
            </a:pPr>
            <a:endParaRPr lang="es-PY" sz="2400" dirty="0"/>
          </a:p>
        </p:txBody>
      </p:sp>
      <p:sp>
        <p:nvSpPr>
          <p:cNvPr id="5" name="Rectángulo 4"/>
          <p:cNvSpPr/>
          <p:nvPr/>
        </p:nvSpPr>
        <p:spPr>
          <a:xfrm>
            <a:off x="251521" y="1824758"/>
            <a:ext cx="8784974" cy="4031873"/>
          </a:xfrm>
          <a:prstGeom prst="rect">
            <a:avLst/>
          </a:prstGeom>
        </p:spPr>
        <p:txBody>
          <a:bodyPr wrap="square">
            <a:spAutoFit/>
          </a:bodyPr>
          <a:lstStyle/>
          <a:p>
            <a:pPr marL="457200" indent="-457200" algn="just">
              <a:buFont typeface="Wingdings" panose="05000000000000000000" pitchFamily="2" charset="2"/>
              <a:buChar char="§"/>
            </a:pPr>
            <a:r>
              <a:rPr lang="es-PY" sz="2000" dirty="0" smtClean="0"/>
              <a:t>Se </a:t>
            </a:r>
            <a:r>
              <a:rPr lang="es-PY" sz="2000" dirty="0"/>
              <a:t>requiere llevar los hallazgos a la práctica, para lo que es necesario contar con, además de analistas </a:t>
            </a:r>
            <a:r>
              <a:rPr lang="es-PY" sz="2000" b="1" dirty="0"/>
              <a:t>(</a:t>
            </a:r>
            <a:r>
              <a:rPr lang="es-PY" sz="2000" b="1" dirty="0" err="1" smtClean="0"/>
              <a:t>Analytics</a:t>
            </a:r>
            <a:r>
              <a:rPr lang="es-PY" sz="2000" b="1" dirty="0" smtClean="0"/>
              <a:t>)</a:t>
            </a:r>
            <a:endParaRPr lang="es-PY" sz="2000" dirty="0"/>
          </a:p>
          <a:p>
            <a:pPr algn="just"/>
            <a:r>
              <a:rPr lang="es-PY" dirty="0"/>
              <a:t>Sobre ello, Davenport y sus colaboradores establecen un </a:t>
            </a:r>
            <a:r>
              <a:rPr lang="es-PY" dirty="0">
                <a:solidFill>
                  <a:schemeClr val="accent1">
                    <a:lumMod val="75000"/>
                  </a:schemeClr>
                </a:solidFill>
              </a:rPr>
              <a:t>continuo de complejidad y valor añadido</a:t>
            </a:r>
            <a:r>
              <a:rPr lang="es-PY" dirty="0"/>
              <a:t> en función del tipo de analítica que se </a:t>
            </a:r>
            <a:r>
              <a:rPr lang="es-PY" dirty="0" smtClean="0"/>
              <a:t>utilice… </a:t>
            </a:r>
            <a:r>
              <a:rPr lang="es-PY" sz="2800" dirty="0" smtClean="0"/>
              <a:t>pasando </a:t>
            </a:r>
            <a:r>
              <a:rPr lang="es-PY" sz="2800" dirty="0"/>
              <a:t>por </a:t>
            </a:r>
            <a:r>
              <a:rPr lang="es-PY" sz="2800" dirty="0">
                <a:solidFill>
                  <a:schemeClr val="accent2">
                    <a:lumMod val="75000"/>
                  </a:schemeClr>
                </a:solidFill>
              </a:rPr>
              <a:t>análisis con una fuerte orientación predictiva </a:t>
            </a:r>
            <a:r>
              <a:rPr lang="es-PY" sz="2800" dirty="0"/>
              <a:t>que son útiles </a:t>
            </a:r>
            <a:r>
              <a:rPr lang="es-PY" sz="2800" dirty="0">
                <a:solidFill>
                  <a:schemeClr val="accent2">
                    <a:lumMod val="75000"/>
                  </a:schemeClr>
                </a:solidFill>
              </a:rPr>
              <a:t>para realizar pronósticos certeros</a:t>
            </a:r>
            <a:r>
              <a:rPr lang="es-PY" sz="2800" dirty="0"/>
              <a:t> respecto del fenómeno objeto de estudio, </a:t>
            </a:r>
            <a:r>
              <a:rPr lang="es-PY" sz="2800" dirty="0">
                <a:solidFill>
                  <a:srgbClr val="FF0000"/>
                </a:solidFill>
              </a:rPr>
              <a:t>hasta</a:t>
            </a:r>
            <a:r>
              <a:rPr lang="es-PY" sz="2800" dirty="0"/>
              <a:t> llegar a la </a:t>
            </a:r>
            <a:r>
              <a:rPr lang="es-PY" sz="2800" dirty="0">
                <a:solidFill>
                  <a:srgbClr val="FF0066"/>
                </a:solidFill>
              </a:rPr>
              <a:t>analítica prescriptiva </a:t>
            </a:r>
            <a:r>
              <a:rPr lang="es-PY" sz="2800" dirty="0"/>
              <a:t>mediante la que se pueden obtener ayudas automatizadas para la toma de decisiones en el momento en el que se requiere de ellas (que </a:t>
            </a:r>
            <a:r>
              <a:rPr lang="es-PY" sz="2800" dirty="0">
                <a:solidFill>
                  <a:srgbClr val="FF3300"/>
                </a:solidFill>
              </a:rPr>
              <a:t>serían las de mayor valor añadido</a:t>
            </a:r>
            <a:r>
              <a:rPr lang="es-PY" sz="2800" dirty="0"/>
              <a:t>). </a:t>
            </a:r>
          </a:p>
        </p:txBody>
      </p:sp>
      <p:sp>
        <p:nvSpPr>
          <p:cNvPr id="4" name="Marcador de número de diapositiva 3"/>
          <p:cNvSpPr>
            <a:spLocks noGrp="1"/>
          </p:cNvSpPr>
          <p:nvPr>
            <p:ph type="sldNum" sz="quarter" idx="12"/>
          </p:nvPr>
        </p:nvSpPr>
        <p:spPr/>
        <p:txBody>
          <a:bodyPr/>
          <a:lstStyle/>
          <a:p>
            <a:fld id="{0BE05DE2-A274-4D14-A4CC-22006807784F}" type="slidenum">
              <a:rPr lang="es-ES" smtClean="0"/>
              <a:t>17</a:t>
            </a:fld>
            <a:endParaRPr lang="es-ES"/>
          </a:p>
        </p:txBody>
      </p:sp>
    </p:spTree>
    <p:extLst>
      <p:ext uri="{BB962C8B-B14F-4D97-AF65-F5344CB8AC3E}">
        <p14:creationId xmlns:p14="http://schemas.microsoft.com/office/powerpoint/2010/main" val="207371197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3" name="Picture 9"/>
          <p:cNvPicPr>
            <a:picLocks noChangeAspect="1" noChangeArrowheads="1"/>
          </p:cNvPicPr>
          <p:nvPr/>
        </p:nvPicPr>
        <p:blipFill>
          <a:blip r:embed="rId2">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a:off x="251520" y="6309320"/>
            <a:ext cx="864096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6 Marcador de contenido"/>
          <p:cNvSpPr txBox="1">
            <a:spLocks/>
          </p:cNvSpPr>
          <p:nvPr/>
        </p:nvSpPr>
        <p:spPr>
          <a:xfrm>
            <a:off x="251520" y="6525345"/>
            <a:ext cx="8784976" cy="50405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s-ES" sz="1200" b="1" i="1" dirty="0" smtClean="0"/>
              <a:t>V Foro Nacional de Calidad e Innovación – 25 y 26 de Octubre de 2017</a:t>
            </a:r>
            <a:endParaRPr lang="es-ES" sz="1200" b="1" i="1" dirty="0"/>
          </a:p>
        </p:txBody>
      </p:sp>
      <p:pic>
        <p:nvPicPr>
          <p:cNvPr id="2053" name="Imagen 2"/>
          <p:cNvPicPr>
            <a:picLocks noChangeAspect="1" noChangeArrowheads="1"/>
          </p:cNvPicPr>
          <p:nvPr/>
        </p:nvPicPr>
        <p:blipFill>
          <a:blip r:embed="rId3">
            <a:extLst>
              <a:ext uri="{28A0092B-C50C-407E-A947-70E740481C1C}">
                <a14:useLocalDpi xmlns:a14="http://schemas.microsoft.com/office/drawing/2010/main" val="0"/>
              </a:ext>
            </a:extLst>
          </a:blip>
          <a:srcRect l="18831" r="65770"/>
          <a:stretch>
            <a:fillRect/>
          </a:stretch>
        </p:blipFill>
        <p:spPr bwMode="auto">
          <a:xfrm>
            <a:off x="8081822" y="1"/>
            <a:ext cx="954673" cy="90871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sp>
        <p:nvSpPr>
          <p:cNvPr id="3" name="Rectangle 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pic>
        <p:nvPicPr>
          <p:cNvPr id="1026" name="Imagen 1" descr="Resultado de imagen para logo gobierno nacional en guarani"/>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43337" y="188640"/>
            <a:ext cx="14573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LogoCTS-2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2615" y="149088"/>
            <a:ext cx="67786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Marcador de contenido 2"/>
          <p:cNvSpPr>
            <a:spLocks noGrp="1"/>
          </p:cNvSpPr>
          <p:nvPr>
            <p:ph idx="1"/>
          </p:nvPr>
        </p:nvSpPr>
        <p:spPr>
          <a:xfrm>
            <a:off x="591546" y="633472"/>
            <a:ext cx="8229600" cy="1131063"/>
          </a:xfrm>
        </p:spPr>
        <p:txBody>
          <a:bodyPr>
            <a:noAutofit/>
          </a:bodyPr>
          <a:lstStyle/>
          <a:p>
            <a:pPr marL="0" indent="0" algn="just">
              <a:buNone/>
            </a:pPr>
            <a:r>
              <a:rPr lang="es-PY" b="1" dirty="0" smtClean="0"/>
              <a:t>Modelos HR </a:t>
            </a:r>
            <a:r>
              <a:rPr lang="es-PY" b="1" dirty="0" err="1" smtClean="0"/>
              <a:t>Analytics</a:t>
            </a:r>
            <a:r>
              <a:rPr lang="es-PY" b="1" dirty="0" smtClean="0"/>
              <a:t>:</a:t>
            </a:r>
          </a:p>
          <a:p>
            <a:pPr marL="0" indent="0" algn="ctr">
              <a:buNone/>
            </a:pPr>
            <a:r>
              <a:rPr lang="es-PY" b="1" dirty="0" smtClean="0"/>
              <a:t>LAMP</a:t>
            </a:r>
            <a:endParaRPr lang="es-PY" dirty="0"/>
          </a:p>
          <a:p>
            <a:pPr marL="0" indent="0" algn="just">
              <a:buNone/>
            </a:pPr>
            <a:endParaRPr lang="es-PY" sz="2400" dirty="0"/>
          </a:p>
        </p:txBody>
      </p:sp>
      <p:sp>
        <p:nvSpPr>
          <p:cNvPr id="5" name="Rectángulo 4"/>
          <p:cNvSpPr/>
          <p:nvPr/>
        </p:nvSpPr>
        <p:spPr>
          <a:xfrm>
            <a:off x="251521" y="1785004"/>
            <a:ext cx="8784974" cy="4524315"/>
          </a:xfrm>
          <a:prstGeom prst="rect">
            <a:avLst/>
          </a:prstGeom>
        </p:spPr>
        <p:txBody>
          <a:bodyPr wrap="square">
            <a:spAutoFit/>
          </a:bodyPr>
          <a:lstStyle/>
          <a:p>
            <a:pPr marL="457200" indent="-457200" algn="just">
              <a:buFont typeface="Wingdings" panose="05000000000000000000" pitchFamily="2" charset="2"/>
              <a:buChar char="§"/>
            </a:pPr>
            <a:r>
              <a:rPr lang="es-PY" sz="3200" dirty="0" err="1"/>
              <a:t>Cascio</a:t>
            </a:r>
            <a:r>
              <a:rPr lang="es-PY" sz="3200" dirty="0"/>
              <a:t> y </a:t>
            </a:r>
            <a:r>
              <a:rPr lang="es-PY" sz="3200" dirty="0" err="1"/>
              <a:t>Boudreau</a:t>
            </a:r>
            <a:r>
              <a:rPr lang="es-PY" sz="3200" dirty="0"/>
              <a:t> plantean las características de su LAMP </a:t>
            </a:r>
            <a:r>
              <a:rPr lang="es-PY" sz="3200" dirty="0" err="1"/>
              <a:t>Model</a:t>
            </a:r>
            <a:r>
              <a:rPr lang="es-PY" sz="3200" dirty="0"/>
              <a:t>. En él también se juega con los acrónimos para explotar la palabra inglesa LAMP (lámpara): </a:t>
            </a:r>
            <a:r>
              <a:rPr lang="es-PY" sz="3200" b="1" dirty="0">
                <a:solidFill>
                  <a:schemeClr val="accent6">
                    <a:lumMod val="50000"/>
                  </a:schemeClr>
                </a:solidFill>
              </a:rPr>
              <a:t>L</a:t>
            </a:r>
            <a:r>
              <a:rPr lang="es-PY" sz="3200" dirty="0">
                <a:solidFill>
                  <a:schemeClr val="accent6">
                    <a:lumMod val="50000"/>
                  </a:schemeClr>
                </a:solidFill>
              </a:rPr>
              <a:t>ógica</a:t>
            </a:r>
            <a:r>
              <a:rPr lang="es-PY" sz="3200" dirty="0"/>
              <a:t>, </a:t>
            </a:r>
            <a:r>
              <a:rPr lang="es-PY" sz="3200" b="1" dirty="0">
                <a:solidFill>
                  <a:schemeClr val="accent1">
                    <a:lumMod val="75000"/>
                  </a:schemeClr>
                </a:solidFill>
              </a:rPr>
              <a:t>A</a:t>
            </a:r>
            <a:r>
              <a:rPr lang="es-PY" sz="3200" dirty="0">
                <a:solidFill>
                  <a:schemeClr val="accent1">
                    <a:lumMod val="75000"/>
                  </a:schemeClr>
                </a:solidFill>
              </a:rPr>
              <a:t>nalítica</a:t>
            </a:r>
            <a:r>
              <a:rPr lang="es-PY" sz="3200" dirty="0"/>
              <a:t>, </a:t>
            </a:r>
            <a:r>
              <a:rPr lang="es-PY" sz="3200" b="1" dirty="0">
                <a:solidFill>
                  <a:srgbClr val="00B050"/>
                </a:solidFill>
              </a:rPr>
              <a:t>M</a:t>
            </a:r>
            <a:r>
              <a:rPr lang="es-PY" sz="3200" dirty="0">
                <a:solidFill>
                  <a:srgbClr val="00B050"/>
                </a:solidFill>
              </a:rPr>
              <a:t>edidas</a:t>
            </a:r>
            <a:r>
              <a:rPr lang="es-PY" sz="3200" dirty="0"/>
              <a:t> y </a:t>
            </a:r>
            <a:r>
              <a:rPr lang="es-PY" sz="3200" b="1" dirty="0">
                <a:solidFill>
                  <a:schemeClr val="accent4">
                    <a:lumMod val="75000"/>
                  </a:schemeClr>
                </a:solidFill>
              </a:rPr>
              <a:t>P</a:t>
            </a:r>
            <a:r>
              <a:rPr lang="es-PY" sz="3200" dirty="0">
                <a:solidFill>
                  <a:schemeClr val="accent4">
                    <a:lumMod val="75000"/>
                  </a:schemeClr>
                </a:solidFill>
              </a:rPr>
              <a:t>rocesos</a:t>
            </a:r>
            <a:r>
              <a:rPr lang="es-PY" sz="3200" dirty="0"/>
              <a:t>, para referirse a que el HR </a:t>
            </a:r>
            <a:r>
              <a:rPr lang="es-PY" sz="3200" dirty="0" err="1"/>
              <a:t>Analytics</a:t>
            </a:r>
            <a:r>
              <a:rPr lang="es-PY" sz="3200" dirty="0"/>
              <a:t> trata de </a:t>
            </a:r>
            <a:r>
              <a:rPr lang="es-PY" sz="3200" b="1" dirty="0"/>
              <a:t>iluminar con precisión </a:t>
            </a:r>
            <a:r>
              <a:rPr lang="es-PY" sz="3200" dirty="0">
                <a:solidFill>
                  <a:schemeClr val="accent1">
                    <a:lumMod val="75000"/>
                  </a:schemeClr>
                </a:solidFill>
              </a:rPr>
              <a:t>un determinado fenómeno organizativo </a:t>
            </a:r>
            <a:r>
              <a:rPr lang="es-PY" sz="3200" dirty="0">
                <a:solidFill>
                  <a:schemeClr val="accent6">
                    <a:lumMod val="75000"/>
                  </a:schemeClr>
                </a:solidFill>
              </a:rPr>
              <a:t>relacionado</a:t>
            </a:r>
            <a:r>
              <a:rPr lang="es-PY" sz="3200" dirty="0"/>
              <a:t> con su </a:t>
            </a:r>
            <a:r>
              <a:rPr lang="es-PY" sz="3200" dirty="0">
                <a:solidFill>
                  <a:schemeClr val="accent3">
                    <a:lumMod val="75000"/>
                  </a:schemeClr>
                </a:solidFill>
              </a:rPr>
              <a:t>fuerza de trabajo</a:t>
            </a:r>
            <a:r>
              <a:rPr lang="es-PY" sz="3200" dirty="0"/>
              <a:t> y lo </a:t>
            </a:r>
            <a:r>
              <a:rPr lang="es-PY" sz="3200" b="1" dirty="0"/>
              <a:t>analiza en consonancia </a:t>
            </a:r>
            <a:r>
              <a:rPr lang="es-PY" sz="3200" dirty="0"/>
              <a:t>con la </a:t>
            </a:r>
            <a:r>
              <a:rPr lang="es-PY" sz="3200" dirty="0">
                <a:solidFill>
                  <a:schemeClr val="accent4">
                    <a:lumMod val="75000"/>
                  </a:schemeClr>
                </a:solidFill>
              </a:rPr>
              <a:t>estrategia y objetivos </a:t>
            </a:r>
            <a:r>
              <a:rPr lang="es-PY" sz="3200" dirty="0"/>
              <a:t>de la organización. </a:t>
            </a:r>
            <a:endParaRPr lang="es-PY" sz="4000" dirty="0"/>
          </a:p>
        </p:txBody>
      </p:sp>
      <p:sp>
        <p:nvSpPr>
          <p:cNvPr id="4" name="Marcador de número de diapositiva 3"/>
          <p:cNvSpPr>
            <a:spLocks noGrp="1"/>
          </p:cNvSpPr>
          <p:nvPr>
            <p:ph type="sldNum" sz="quarter" idx="12"/>
          </p:nvPr>
        </p:nvSpPr>
        <p:spPr/>
        <p:txBody>
          <a:bodyPr/>
          <a:lstStyle/>
          <a:p>
            <a:fld id="{0BE05DE2-A274-4D14-A4CC-22006807784F}" type="slidenum">
              <a:rPr lang="es-ES" smtClean="0"/>
              <a:t>18</a:t>
            </a:fld>
            <a:endParaRPr lang="es-ES"/>
          </a:p>
        </p:txBody>
      </p:sp>
    </p:spTree>
    <p:extLst>
      <p:ext uri="{BB962C8B-B14F-4D97-AF65-F5344CB8AC3E}">
        <p14:creationId xmlns:p14="http://schemas.microsoft.com/office/powerpoint/2010/main" val="251584938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3" name="Picture 9"/>
          <p:cNvPicPr>
            <a:picLocks noChangeAspect="1" noChangeArrowheads="1"/>
          </p:cNvPicPr>
          <p:nvPr/>
        </p:nvPicPr>
        <p:blipFill>
          <a:blip r:embed="rId2">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a:off x="251520" y="6309320"/>
            <a:ext cx="864096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6 Marcador de contenido"/>
          <p:cNvSpPr txBox="1">
            <a:spLocks/>
          </p:cNvSpPr>
          <p:nvPr/>
        </p:nvSpPr>
        <p:spPr>
          <a:xfrm>
            <a:off x="251520" y="6525345"/>
            <a:ext cx="8784976" cy="50405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s-ES" sz="1200" b="1" i="1" dirty="0" smtClean="0"/>
              <a:t>V Foro Nacional de Calidad e Innovación – 25 y 26 de Octubre de 2017</a:t>
            </a:r>
            <a:endParaRPr lang="es-ES" sz="1200" b="1" i="1" dirty="0"/>
          </a:p>
        </p:txBody>
      </p:sp>
      <p:pic>
        <p:nvPicPr>
          <p:cNvPr id="2053" name="Imagen 2"/>
          <p:cNvPicPr>
            <a:picLocks noChangeAspect="1" noChangeArrowheads="1"/>
          </p:cNvPicPr>
          <p:nvPr/>
        </p:nvPicPr>
        <p:blipFill>
          <a:blip r:embed="rId3">
            <a:extLst>
              <a:ext uri="{28A0092B-C50C-407E-A947-70E740481C1C}">
                <a14:useLocalDpi xmlns:a14="http://schemas.microsoft.com/office/drawing/2010/main" val="0"/>
              </a:ext>
            </a:extLst>
          </a:blip>
          <a:srcRect l="18831" r="65770"/>
          <a:stretch>
            <a:fillRect/>
          </a:stretch>
        </p:blipFill>
        <p:spPr bwMode="auto">
          <a:xfrm>
            <a:off x="8081822" y="1"/>
            <a:ext cx="954673" cy="90871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sp>
        <p:nvSpPr>
          <p:cNvPr id="3" name="Rectangle 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pic>
        <p:nvPicPr>
          <p:cNvPr id="1026" name="Imagen 1" descr="Resultado de imagen para logo gobierno nacional en guarani"/>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43337" y="188640"/>
            <a:ext cx="14573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LogoCTS-2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2615" y="149088"/>
            <a:ext cx="67786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Marcador de contenido 2"/>
          <p:cNvSpPr>
            <a:spLocks noGrp="1"/>
          </p:cNvSpPr>
          <p:nvPr>
            <p:ph idx="1"/>
          </p:nvPr>
        </p:nvSpPr>
        <p:spPr>
          <a:xfrm>
            <a:off x="591546" y="855599"/>
            <a:ext cx="8229600" cy="629185"/>
          </a:xfrm>
        </p:spPr>
        <p:txBody>
          <a:bodyPr>
            <a:normAutofit/>
          </a:bodyPr>
          <a:lstStyle/>
          <a:p>
            <a:pPr marL="0" indent="0" algn="ctr">
              <a:buNone/>
            </a:pPr>
            <a:r>
              <a:rPr lang="es-PY" sz="2800" b="1" i="1" dirty="0" smtClean="0"/>
              <a:t>Múltiples beneficios para la compañía</a:t>
            </a:r>
            <a:endParaRPr lang="es-PY" sz="2800" b="1" i="1" dirty="0"/>
          </a:p>
          <a:p>
            <a:pPr marL="0" indent="0" algn="ctr">
              <a:buNone/>
            </a:pPr>
            <a:endParaRPr lang="es-PY" sz="2800" b="1" i="1" dirty="0"/>
          </a:p>
        </p:txBody>
      </p:sp>
      <p:sp>
        <p:nvSpPr>
          <p:cNvPr id="11" name="Marcador de contenido 2"/>
          <p:cNvSpPr txBox="1">
            <a:spLocks/>
          </p:cNvSpPr>
          <p:nvPr/>
        </p:nvSpPr>
        <p:spPr>
          <a:xfrm>
            <a:off x="376197" y="1365919"/>
            <a:ext cx="8436420" cy="4943401"/>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628650" indent="-628650" algn="just">
              <a:buNone/>
            </a:pPr>
            <a:r>
              <a:rPr lang="es-PY" dirty="0" smtClean="0"/>
              <a:t>1º) </a:t>
            </a:r>
            <a:r>
              <a:rPr lang="es-PY" b="1" dirty="0" smtClean="0"/>
              <a:t>Aportando evidencias </a:t>
            </a:r>
            <a:r>
              <a:rPr lang="es-PY" dirty="0" smtClean="0"/>
              <a:t>que permiten al área de GTH a conducir las acciones, alineadas a los objetivos del negocio</a:t>
            </a:r>
          </a:p>
          <a:p>
            <a:pPr marL="628650" indent="-628650" algn="just">
              <a:buNone/>
            </a:pPr>
            <a:r>
              <a:rPr lang="es-PY" dirty="0" smtClean="0"/>
              <a:t>2º) </a:t>
            </a:r>
            <a:r>
              <a:rPr lang="es-PY" b="1" dirty="0" smtClean="0"/>
              <a:t>R</a:t>
            </a:r>
            <a:r>
              <a:rPr lang="es-ES" b="1" dirty="0" smtClean="0"/>
              <a:t>educiendo </a:t>
            </a:r>
            <a:r>
              <a:rPr lang="es-ES" b="1" dirty="0"/>
              <a:t>el sesgo y la subjetividad</a:t>
            </a:r>
            <a:r>
              <a:rPr lang="es-ES" dirty="0"/>
              <a:t> humana a la hora de juzgar la efectividad de ciertas políticas de </a:t>
            </a:r>
            <a:r>
              <a:rPr lang="es-ES" dirty="0" smtClean="0"/>
              <a:t>GTH. </a:t>
            </a:r>
          </a:p>
          <a:p>
            <a:pPr marL="628650" indent="0" algn="just">
              <a:buNone/>
            </a:pPr>
            <a:r>
              <a:rPr lang="es-ES" i="1" dirty="0" smtClean="0"/>
              <a:t>Veamos un ejemplo: </a:t>
            </a:r>
            <a:r>
              <a:rPr lang="es-ES" dirty="0" smtClean="0"/>
              <a:t>un </a:t>
            </a:r>
            <a:r>
              <a:rPr lang="es-ES" dirty="0"/>
              <a:t>algoritmo a la hora de </a:t>
            </a:r>
            <a:r>
              <a:rPr lang="es-ES" dirty="0" smtClean="0"/>
              <a:t>filtrar CV </a:t>
            </a:r>
            <a:r>
              <a:rPr lang="es-ES" dirty="0"/>
              <a:t>siempre será menos tendencioso que un reclutador cuando tenga que aceptar o descartar candidatos, esto va a favorecer la diversidad de candidatos TOP que serán reclutados.</a:t>
            </a:r>
            <a:endParaRPr lang="es-PY" dirty="0"/>
          </a:p>
          <a:p>
            <a:pPr marL="0" indent="0" algn="just">
              <a:buNone/>
            </a:pPr>
            <a:endParaRPr lang="es-PY" dirty="0"/>
          </a:p>
        </p:txBody>
      </p:sp>
      <p:sp>
        <p:nvSpPr>
          <p:cNvPr id="4" name="Marcador de número de diapositiva 3"/>
          <p:cNvSpPr>
            <a:spLocks noGrp="1"/>
          </p:cNvSpPr>
          <p:nvPr>
            <p:ph type="sldNum" sz="quarter" idx="12"/>
          </p:nvPr>
        </p:nvSpPr>
        <p:spPr/>
        <p:txBody>
          <a:bodyPr/>
          <a:lstStyle/>
          <a:p>
            <a:fld id="{0BE05DE2-A274-4D14-A4CC-22006807784F}" type="slidenum">
              <a:rPr lang="es-ES" smtClean="0"/>
              <a:t>19</a:t>
            </a:fld>
            <a:endParaRPr lang="es-ES"/>
          </a:p>
        </p:txBody>
      </p:sp>
    </p:spTree>
    <p:extLst>
      <p:ext uri="{BB962C8B-B14F-4D97-AF65-F5344CB8AC3E}">
        <p14:creationId xmlns:p14="http://schemas.microsoft.com/office/powerpoint/2010/main" val="265871963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3" name="Picture 9"/>
          <p:cNvPicPr>
            <a:picLocks noChangeAspect="1" noChangeArrowheads="1"/>
          </p:cNvPicPr>
          <p:nvPr/>
        </p:nvPicPr>
        <p:blipFill>
          <a:blip r:embed="rId2">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a:off x="251520" y="6309320"/>
            <a:ext cx="864096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6 Marcador de contenido"/>
          <p:cNvSpPr txBox="1">
            <a:spLocks/>
          </p:cNvSpPr>
          <p:nvPr/>
        </p:nvSpPr>
        <p:spPr>
          <a:xfrm>
            <a:off x="251520" y="6525345"/>
            <a:ext cx="8784976" cy="50405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s-ES" sz="1200" b="1" i="1" dirty="0" smtClean="0"/>
              <a:t>V Foro Nacional de Calidad e Innovación – 25 y 26 de Octubre de 2017</a:t>
            </a:r>
            <a:endParaRPr lang="es-ES" sz="1200" b="1" i="1" dirty="0"/>
          </a:p>
        </p:txBody>
      </p:sp>
      <p:pic>
        <p:nvPicPr>
          <p:cNvPr id="2053" name="Imagen 2"/>
          <p:cNvPicPr>
            <a:picLocks noChangeAspect="1" noChangeArrowheads="1"/>
          </p:cNvPicPr>
          <p:nvPr/>
        </p:nvPicPr>
        <p:blipFill>
          <a:blip r:embed="rId3">
            <a:extLst>
              <a:ext uri="{28A0092B-C50C-407E-A947-70E740481C1C}">
                <a14:useLocalDpi xmlns:a14="http://schemas.microsoft.com/office/drawing/2010/main" val="0"/>
              </a:ext>
            </a:extLst>
          </a:blip>
          <a:srcRect l="18831" r="65770"/>
          <a:stretch>
            <a:fillRect/>
          </a:stretch>
        </p:blipFill>
        <p:spPr bwMode="auto">
          <a:xfrm>
            <a:off x="8081822" y="1"/>
            <a:ext cx="954673" cy="90871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sp>
        <p:nvSpPr>
          <p:cNvPr id="3" name="Rectangle 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pic>
        <p:nvPicPr>
          <p:cNvPr id="1026" name="Imagen 1" descr="Resultado de imagen para logo gobierno nacional en guarani"/>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43337" y="188640"/>
            <a:ext cx="14573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LogoCTS-2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2615" y="149088"/>
            <a:ext cx="67786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ítulo 1"/>
          <p:cNvSpPr>
            <a:spLocks noGrp="1"/>
          </p:cNvSpPr>
          <p:nvPr>
            <p:ph type="title"/>
          </p:nvPr>
        </p:nvSpPr>
        <p:spPr>
          <a:xfrm>
            <a:off x="457199" y="493577"/>
            <a:ext cx="8229600" cy="1143000"/>
          </a:xfrm>
        </p:spPr>
        <p:txBody>
          <a:bodyPr/>
          <a:lstStyle/>
          <a:p>
            <a:r>
              <a:rPr lang="es-PY" dirty="0" smtClean="0"/>
              <a:t>Análisis de datos GTH ¿Para qué?</a:t>
            </a:r>
            <a:endParaRPr lang="es-PY" dirty="0"/>
          </a:p>
        </p:txBody>
      </p:sp>
      <p:sp>
        <p:nvSpPr>
          <p:cNvPr id="14" name="Marcador de contenido 2"/>
          <p:cNvSpPr>
            <a:spLocks noGrp="1"/>
          </p:cNvSpPr>
          <p:nvPr>
            <p:ph idx="1"/>
          </p:nvPr>
        </p:nvSpPr>
        <p:spPr>
          <a:xfrm>
            <a:off x="529208" y="1642142"/>
            <a:ext cx="8229600" cy="4525963"/>
          </a:xfrm>
        </p:spPr>
        <p:txBody>
          <a:bodyPr>
            <a:normAutofit fontScale="85000" lnSpcReduction="10000"/>
          </a:bodyPr>
          <a:lstStyle/>
          <a:p>
            <a:pPr algn="just"/>
            <a:r>
              <a:rPr lang="es-PY" dirty="0" smtClean="0"/>
              <a:t>Análisis de la fuerza de trabajo (</a:t>
            </a:r>
            <a:r>
              <a:rPr lang="es-PY" dirty="0" err="1" smtClean="0"/>
              <a:t>workforce</a:t>
            </a:r>
            <a:r>
              <a:rPr lang="es-PY" dirty="0" smtClean="0"/>
              <a:t> </a:t>
            </a:r>
            <a:r>
              <a:rPr lang="es-PY" dirty="0" err="1" smtClean="0"/>
              <a:t>Analytics</a:t>
            </a:r>
            <a:r>
              <a:rPr lang="es-PY" dirty="0" smtClean="0"/>
              <a:t>)</a:t>
            </a:r>
          </a:p>
          <a:p>
            <a:pPr algn="just"/>
            <a:r>
              <a:rPr lang="es-PY" dirty="0" smtClean="0"/>
              <a:t>Análisis HR (Human </a:t>
            </a:r>
            <a:r>
              <a:rPr lang="es-PY" dirty="0" err="1" smtClean="0"/>
              <a:t>Resources</a:t>
            </a:r>
            <a:r>
              <a:rPr lang="es-PY" dirty="0" smtClean="0"/>
              <a:t> </a:t>
            </a:r>
            <a:r>
              <a:rPr lang="es-PY" dirty="0" err="1" smtClean="0"/>
              <a:t>Analytics</a:t>
            </a:r>
            <a:r>
              <a:rPr lang="es-PY" dirty="0" smtClean="0"/>
              <a:t>)</a:t>
            </a:r>
          </a:p>
          <a:p>
            <a:pPr algn="just"/>
            <a:r>
              <a:rPr lang="es-PY" dirty="0" smtClean="0"/>
              <a:t>Análisis de Personas (</a:t>
            </a:r>
            <a:r>
              <a:rPr lang="es-PY" dirty="0" err="1" smtClean="0"/>
              <a:t>People</a:t>
            </a:r>
            <a:r>
              <a:rPr lang="es-PY" dirty="0" smtClean="0"/>
              <a:t> </a:t>
            </a:r>
            <a:r>
              <a:rPr lang="es-PY" dirty="0" err="1" smtClean="0"/>
              <a:t>Analytics</a:t>
            </a:r>
            <a:r>
              <a:rPr lang="es-PY" dirty="0" smtClean="0"/>
              <a:t>)</a:t>
            </a:r>
          </a:p>
          <a:p>
            <a:pPr algn="just"/>
            <a:r>
              <a:rPr lang="es-PY" dirty="0" smtClean="0"/>
              <a:t>Análisis de Talento (</a:t>
            </a:r>
            <a:r>
              <a:rPr lang="es-PY" dirty="0" err="1" smtClean="0"/>
              <a:t>Talent</a:t>
            </a:r>
            <a:r>
              <a:rPr lang="es-PY" dirty="0" smtClean="0"/>
              <a:t> </a:t>
            </a:r>
            <a:r>
              <a:rPr lang="es-PY" dirty="0" err="1" smtClean="0"/>
              <a:t>Analytics</a:t>
            </a:r>
            <a:r>
              <a:rPr lang="es-PY" dirty="0" smtClean="0"/>
              <a:t>)</a:t>
            </a:r>
          </a:p>
          <a:p>
            <a:pPr marL="0" indent="0" algn="just">
              <a:buNone/>
            </a:pPr>
            <a:endParaRPr lang="es-PY" dirty="0"/>
          </a:p>
          <a:p>
            <a:pPr marL="0" indent="0" algn="just">
              <a:buNone/>
            </a:pPr>
            <a:r>
              <a:rPr lang="es-PY" dirty="0" smtClean="0"/>
              <a:t>Varios nombres para la misma idea: </a:t>
            </a:r>
            <a:r>
              <a:rPr lang="es-ES" b="1" dirty="0"/>
              <a:t>obtener respuestas a través </a:t>
            </a:r>
            <a:r>
              <a:rPr lang="es-ES" b="1" dirty="0" smtClean="0"/>
              <a:t>del análisis de los datos </a:t>
            </a:r>
            <a:r>
              <a:rPr lang="es-ES" dirty="0" smtClean="0"/>
              <a:t>sobre </a:t>
            </a:r>
            <a:r>
              <a:rPr lang="es-ES" dirty="0"/>
              <a:t>cuál es la mejor manera de gestionar a las personas para conseguir los objetivos del negocio, pero ¿Cómo?...</a:t>
            </a:r>
            <a:endParaRPr lang="es-PY" dirty="0"/>
          </a:p>
        </p:txBody>
      </p:sp>
      <p:sp>
        <p:nvSpPr>
          <p:cNvPr id="4" name="Marcador de número de diapositiva 3"/>
          <p:cNvSpPr>
            <a:spLocks noGrp="1"/>
          </p:cNvSpPr>
          <p:nvPr>
            <p:ph type="sldNum" sz="quarter" idx="12"/>
          </p:nvPr>
        </p:nvSpPr>
        <p:spPr/>
        <p:txBody>
          <a:bodyPr/>
          <a:lstStyle/>
          <a:p>
            <a:fld id="{0BE05DE2-A274-4D14-A4CC-22006807784F}" type="slidenum">
              <a:rPr lang="es-ES" smtClean="0"/>
              <a:t>2</a:t>
            </a:fld>
            <a:endParaRPr lang="es-ES"/>
          </a:p>
        </p:txBody>
      </p:sp>
    </p:spTree>
    <p:extLst>
      <p:ext uri="{BB962C8B-B14F-4D97-AF65-F5344CB8AC3E}">
        <p14:creationId xmlns:p14="http://schemas.microsoft.com/office/powerpoint/2010/main" val="358990618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3" name="Picture 9"/>
          <p:cNvPicPr>
            <a:picLocks noChangeAspect="1" noChangeArrowheads="1"/>
          </p:cNvPicPr>
          <p:nvPr/>
        </p:nvPicPr>
        <p:blipFill>
          <a:blip r:embed="rId2">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a:off x="251520" y="6309320"/>
            <a:ext cx="864096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6 Marcador de contenido"/>
          <p:cNvSpPr txBox="1">
            <a:spLocks/>
          </p:cNvSpPr>
          <p:nvPr/>
        </p:nvSpPr>
        <p:spPr>
          <a:xfrm>
            <a:off x="251520" y="6525345"/>
            <a:ext cx="8784976" cy="50405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s-ES" sz="1200" b="1" i="1" dirty="0" smtClean="0"/>
              <a:t>V Foro Nacional de Calidad e Innovación – 25 y 26 de Octubre de 2017</a:t>
            </a:r>
            <a:endParaRPr lang="es-ES" sz="1200" b="1" i="1" dirty="0"/>
          </a:p>
        </p:txBody>
      </p:sp>
      <p:pic>
        <p:nvPicPr>
          <p:cNvPr id="2053" name="Imagen 2"/>
          <p:cNvPicPr>
            <a:picLocks noChangeAspect="1" noChangeArrowheads="1"/>
          </p:cNvPicPr>
          <p:nvPr/>
        </p:nvPicPr>
        <p:blipFill>
          <a:blip r:embed="rId3">
            <a:extLst>
              <a:ext uri="{28A0092B-C50C-407E-A947-70E740481C1C}">
                <a14:useLocalDpi xmlns:a14="http://schemas.microsoft.com/office/drawing/2010/main" val="0"/>
              </a:ext>
            </a:extLst>
          </a:blip>
          <a:srcRect l="18831" r="65770"/>
          <a:stretch>
            <a:fillRect/>
          </a:stretch>
        </p:blipFill>
        <p:spPr bwMode="auto">
          <a:xfrm>
            <a:off x="8081822" y="1"/>
            <a:ext cx="954673" cy="90871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sp>
        <p:nvSpPr>
          <p:cNvPr id="3" name="Rectangle 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pic>
        <p:nvPicPr>
          <p:cNvPr id="1026" name="Imagen 1" descr="Resultado de imagen para logo gobierno nacional en guarani"/>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43337" y="188640"/>
            <a:ext cx="14573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LogoCTS-2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2615" y="149088"/>
            <a:ext cx="67786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Marcador de contenido 2"/>
          <p:cNvSpPr>
            <a:spLocks noGrp="1"/>
          </p:cNvSpPr>
          <p:nvPr>
            <p:ph idx="1"/>
          </p:nvPr>
        </p:nvSpPr>
        <p:spPr>
          <a:xfrm>
            <a:off x="591546" y="855599"/>
            <a:ext cx="8229600" cy="629185"/>
          </a:xfrm>
        </p:spPr>
        <p:txBody>
          <a:bodyPr>
            <a:normAutofit/>
          </a:bodyPr>
          <a:lstStyle/>
          <a:p>
            <a:pPr marL="0" indent="0" algn="ctr">
              <a:buNone/>
            </a:pPr>
            <a:r>
              <a:rPr lang="es-PY" sz="2800" b="1" i="1" dirty="0" smtClean="0"/>
              <a:t>Múltiples beneficios para la compañía</a:t>
            </a:r>
            <a:endParaRPr lang="es-PY" sz="2800" b="1" i="1" dirty="0"/>
          </a:p>
          <a:p>
            <a:pPr marL="0" indent="0" algn="ctr">
              <a:buNone/>
            </a:pPr>
            <a:endParaRPr lang="es-PY" sz="2800" b="1" i="1" dirty="0"/>
          </a:p>
        </p:txBody>
      </p:sp>
      <p:sp>
        <p:nvSpPr>
          <p:cNvPr id="11" name="Marcador de contenido 2"/>
          <p:cNvSpPr txBox="1">
            <a:spLocks/>
          </p:cNvSpPr>
          <p:nvPr/>
        </p:nvSpPr>
        <p:spPr>
          <a:xfrm>
            <a:off x="376197" y="1365919"/>
            <a:ext cx="8436420" cy="4943401"/>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804863" indent="-627063" algn="just" defTabSz="804863">
              <a:buNone/>
            </a:pPr>
            <a:r>
              <a:rPr lang="es-PY" dirty="0" smtClean="0"/>
              <a:t>3º) </a:t>
            </a:r>
            <a:r>
              <a:rPr lang="es-ES" dirty="0" smtClean="0"/>
              <a:t>le </a:t>
            </a:r>
            <a:r>
              <a:rPr lang="es-ES" dirty="0"/>
              <a:t>asigna </a:t>
            </a:r>
            <a:r>
              <a:rPr lang="es-ES" b="1" dirty="0"/>
              <a:t>un rol extremadamente estratégico</a:t>
            </a:r>
            <a:r>
              <a:rPr lang="es-ES" dirty="0"/>
              <a:t> </a:t>
            </a:r>
            <a:r>
              <a:rPr lang="es-ES" dirty="0" smtClean="0"/>
              <a:t>al área de GTH:</a:t>
            </a:r>
          </a:p>
          <a:p>
            <a:pPr indent="-69850" algn="just">
              <a:buFont typeface="Wingdings" panose="05000000000000000000" pitchFamily="2" charset="2"/>
              <a:buChar char="ü"/>
            </a:pPr>
            <a:r>
              <a:rPr lang="es-ES" dirty="0" smtClean="0"/>
              <a:t>Permitiendo </a:t>
            </a:r>
            <a:r>
              <a:rPr lang="es-ES" dirty="0"/>
              <a:t>entregar soluciones que aporten </a:t>
            </a:r>
            <a:r>
              <a:rPr lang="es-ES" dirty="0" smtClean="0"/>
              <a:t>valor</a:t>
            </a:r>
          </a:p>
          <a:p>
            <a:pPr indent="-69850" algn="just">
              <a:buFont typeface="Wingdings" panose="05000000000000000000" pitchFamily="2" charset="2"/>
              <a:buChar char="ü"/>
            </a:pPr>
            <a:r>
              <a:rPr lang="es-ES" dirty="0" smtClean="0"/>
              <a:t>Analizando </a:t>
            </a:r>
            <a:r>
              <a:rPr lang="es-ES" dirty="0"/>
              <a:t>el contexto exterior permanentemente cambiante e interconectándolo con el contexto </a:t>
            </a:r>
            <a:r>
              <a:rPr lang="es-ES" dirty="0" smtClean="0"/>
              <a:t>interior</a:t>
            </a:r>
          </a:p>
          <a:p>
            <a:pPr indent="-69850" algn="just">
              <a:buFont typeface="Wingdings" panose="05000000000000000000" pitchFamily="2" charset="2"/>
              <a:buChar char="ü"/>
            </a:pPr>
            <a:r>
              <a:rPr lang="es-ES" dirty="0"/>
              <a:t>E</a:t>
            </a:r>
            <a:r>
              <a:rPr lang="es-ES" dirty="0" smtClean="0"/>
              <a:t>ntregando </a:t>
            </a:r>
            <a:r>
              <a:rPr lang="es-ES" dirty="0"/>
              <a:t>soluciones que aporten una ventaja competitiva a la compañía en relación con los objetivos que </a:t>
            </a:r>
            <a:r>
              <a:rPr lang="es-ES" dirty="0" smtClean="0"/>
              <a:t>persigue</a:t>
            </a:r>
          </a:p>
          <a:p>
            <a:pPr indent="-69850" algn="just">
              <a:buFont typeface="Wingdings" panose="05000000000000000000" pitchFamily="2" charset="2"/>
              <a:buChar char="ü"/>
            </a:pPr>
            <a:r>
              <a:rPr lang="es-ES" dirty="0"/>
              <a:t>F</a:t>
            </a:r>
            <a:r>
              <a:rPr lang="es-ES" dirty="0" smtClean="0"/>
              <a:t>acilitando </a:t>
            </a:r>
            <a:r>
              <a:rPr lang="es-ES" dirty="0"/>
              <a:t>conocimiento fáctico sobre cómo tomar acciones referentes a las personas para alcanzar dichas metas</a:t>
            </a:r>
            <a:r>
              <a:rPr lang="es-ES" dirty="0" smtClean="0"/>
              <a:t>.</a:t>
            </a:r>
            <a:endParaRPr lang="es-PY" dirty="0"/>
          </a:p>
        </p:txBody>
      </p:sp>
      <p:sp>
        <p:nvSpPr>
          <p:cNvPr id="4" name="Marcador de número de diapositiva 3"/>
          <p:cNvSpPr>
            <a:spLocks noGrp="1"/>
          </p:cNvSpPr>
          <p:nvPr>
            <p:ph type="sldNum" sz="quarter" idx="12"/>
          </p:nvPr>
        </p:nvSpPr>
        <p:spPr/>
        <p:txBody>
          <a:bodyPr/>
          <a:lstStyle/>
          <a:p>
            <a:fld id="{0BE05DE2-A274-4D14-A4CC-22006807784F}" type="slidenum">
              <a:rPr lang="es-ES" smtClean="0"/>
              <a:t>20</a:t>
            </a:fld>
            <a:endParaRPr lang="es-ES"/>
          </a:p>
        </p:txBody>
      </p:sp>
    </p:spTree>
    <p:extLst>
      <p:ext uri="{BB962C8B-B14F-4D97-AF65-F5344CB8AC3E}">
        <p14:creationId xmlns:p14="http://schemas.microsoft.com/office/powerpoint/2010/main" val="283327466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3" name="Picture 9"/>
          <p:cNvPicPr>
            <a:picLocks noChangeAspect="1" noChangeArrowheads="1"/>
          </p:cNvPicPr>
          <p:nvPr/>
        </p:nvPicPr>
        <p:blipFill>
          <a:blip r:embed="rId3">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a:off x="251520" y="6309320"/>
            <a:ext cx="864096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6 Marcador de contenido"/>
          <p:cNvSpPr txBox="1">
            <a:spLocks/>
          </p:cNvSpPr>
          <p:nvPr/>
        </p:nvSpPr>
        <p:spPr>
          <a:xfrm>
            <a:off x="251520" y="6525345"/>
            <a:ext cx="8784976" cy="50405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s-ES" sz="1200" b="1" i="1" dirty="0" smtClean="0"/>
              <a:t>V Foro Nacional de Calidad e Innovación – 25 y 26 de Octubre de 2017</a:t>
            </a:r>
            <a:endParaRPr lang="es-ES" sz="1200" b="1" i="1" dirty="0"/>
          </a:p>
        </p:txBody>
      </p:sp>
      <p:pic>
        <p:nvPicPr>
          <p:cNvPr id="2053" name="Imagen 2"/>
          <p:cNvPicPr>
            <a:picLocks noChangeAspect="1" noChangeArrowheads="1"/>
          </p:cNvPicPr>
          <p:nvPr/>
        </p:nvPicPr>
        <p:blipFill>
          <a:blip r:embed="rId4">
            <a:extLst>
              <a:ext uri="{28A0092B-C50C-407E-A947-70E740481C1C}">
                <a14:useLocalDpi xmlns:a14="http://schemas.microsoft.com/office/drawing/2010/main" val="0"/>
              </a:ext>
            </a:extLst>
          </a:blip>
          <a:srcRect l="18831" r="65770"/>
          <a:stretch>
            <a:fillRect/>
          </a:stretch>
        </p:blipFill>
        <p:spPr bwMode="auto">
          <a:xfrm>
            <a:off x="8081822" y="1"/>
            <a:ext cx="954673" cy="90871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sp>
        <p:nvSpPr>
          <p:cNvPr id="3" name="Rectangle 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pic>
        <p:nvPicPr>
          <p:cNvPr id="1026" name="Imagen 1" descr="Resultado de imagen para logo gobierno nacional en guarani"/>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43337" y="188640"/>
            <a:ext cx="14573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LogoCTS-20"/>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2615" y="149088"/>
            <a:ext cx="67786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Marcador de contenido 2"/>
          <p:cNvSpPr>
            <a:spLocks noGrp="1"/>
          </p:cNvSpPr>
          <p:nvPr>
            <p:ph idx="1"/>
          </p:nvPr>
        </p:nvSpPr>
        <p:spPr>
          <a:xfrm>
            <a:off x="591546" y="855599"/>
            <a:ext cx="8229600" cy="629185"/>
          </a:xfrm>
        </p:spPr>
        <p:txBody>
          <a:bodyPr>
            <a:normAutofit/>
          </a:bodyPr>
          <a:lstStyle/>
          <a:p>
            <a:pPr marL="0" indent="0" algn="ctr">
              <a:buNone/>
            </a:pPr>
            <a:r>
              <a:rPr lang="es-PY" b="1" i="1" dirty="0" smtClean="0">
                <a:solidFill>
                  <a:schemeClr val="tx2">
                    <a:lumMod val="75000"/>
                  </a:schemeClr>
                </a:solidFill>
              </a:rPr>
              <a:t>LOS DATOS HABLAN DE PERSONAS</a:t>
            </a:r>
          </a:p>
          <a:p>
            <a:pPr marL="0" indent="0" algn="ctr">
              <a:buNone/>
            </a:pPr>
            <a:endParaRPr lang="es-PY" sz="2800" b="1" i="1" dirty="0"/>
          </a:p>
        </p:txBody>
      </p:sp>
      <p:sp>
        <p:nvSpPr>
          <p:cNvPr id="11" name="Marcador de contenido 2"/>
          <p:cNvSpPr txBox="1">
            <a:spLocks/>
          </p:cNvSpPr>
          <p:nvPr/>
        </p:nvSpPr>
        <p:spPr>
          <a:xfrm>
            <a:off x="376197" y="1365919"/>
            <a:ext cx="8436420" cy="494340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es-PY" dirty="0"/>
          </a:p>
        </p:txBody>
      </p:sp>
      <p:sp>
        <p:nvSpPr>
          <p:cNvPr id="5" name="Rectángulo 4"/>
          <p:cNvSpPr/>
          <p:nvPr/>
        </p:nvSpPr>
        <p:spPr>
          <a:xfrm>
            <a:off x="869361" y="1704031"/>
            <a:ext cx="7673970" cy="3539430"/>
          </a:xfrm>
          <a:prstGeom prst="rect">
            <a:avLst/>
          </a:prstGeom>
        </p:spPr>
        <p:txBody>
          <a:bodyPr wrap="square">
            <a:spAutoFit/>
          </a:bodyPr>
          <a:lstStyle/>
          <a:p>
            <a:pPr algn="just"/>
            <a:r>
              <a:rPr lang="es-PY" sz="2800" dirty="0">
                <a:latin typeface="Open Sans"/>
              </a:rPr>
              <a:t>Por último, no podemos olvidar que los datos hablan de personas. Parece obvio, pero al final en </a:t>
            </a:r>
            <a:r>
              <a:rPr lang="es-PY" sz="2800" dirty="0" smtClean="0">
                <a:latin typeface="Open Sans"/>
              </a:rPr>
              <a:t>el </a:t>
            </a:r>
            <a:r>
              <a:rPr lang="es-PY" sz="2800" b="1" dirty="0" smtClean="0">
                <a:latin typeface="Open Sans"/>
              </a:rPr>
              <a:t>área de Gestión del Talento Humano</a:t>
            </a:r>
            <a:r>
              <a:rPr lang="es-PY" sz="2800" dirty="0">
                <a:latin typeface="Open Sans"/>
              </a:rPr>
              <a:t> de las empresas </a:t>
            </a:r>
            <a:r>
              <a:rPr lang="es-PY" sz="2800" b="1" i="1" dirty="0">
                <a:solidFill>
                  <a:srgbClr val="00B0F0"/>
                </a:solidFill>
                <a:latin typeface="Open Sans"/>
              </a:rPr>
              <a:t>se trabaja con personas</a:t>
            </a:r>
            <a:r>
              <a:rPr lang="es-PY" sz="2800" dirty="0">
                <a:latin typeface="Open Sans"/>
              </a:rPr>
              <a:t> y las </a:t>
            </a:r>
            <a:r>
              <a:rPr lang="es-PY" sz="2800" b="1" dirty="0">
                <a:latin typeface="Open Sans"/>
              </a:rPr>
              <a:t>decisiones que se toman </a:t>
            </a:r>
            <a:r>
              <a:rPr lang="es-PY" sz="2800" dirty="0">
                <a:latin typeface="Open Sans"/>
              </a:rPr>
              <a:t>son </a:t>
            </a:r>
            <a:r>
              <a:rPr lang="es-PY" sz="2800" b="1" dirty="0">
                <a:solidFill>
                  <a:srgbClr val="00B0F0"/>
                </a:solidFill>
                <a:latin typeface="Open Sans"/>
              </a:rPr>
              <a:t>acerca de personas</a:t>
            </a:r>
            <a:r>
              <a:rPr lang="es-PY" sz="2800" dirty="0">
                <a:latin typeface="Open Sans"/>
              </a:rPr>
              <a:t>, y eso hay que tenerlo en cuenta siempre cuando se finaliza un proyecto de este tipo de analítica.</a:t>
            </a:r>
            <a:endParaRPr lang="es-PY" sz="2800" dirty="0"/>
          </a:p>
        </p:txBody>
      </p:sp>
      <p:sp>
        <p:nvSpPr>
          <p:cNvPr id="4" name="Marcador de número de diapositiva 3"/>
          <p:cNvSpPr>
            <a:spLocks noGrp="1"/>
          </p:cNvSpPr>
          <p:nvPr>
            <p:ph type="sldNum" sz="quarter" idx="12"/>
          </p:nvPr>
        </p:nvSpPr>
        <p:spPr/>
        <p:txBody>
          <a:bodyPr/>
          <a:lstStyle/>
          <a:p>
            <a:fld id="{0BE05DE2-A274-4D14-A4CC-22006807784F}" type="slidenum">
              <a:rPr lang="es-ES" smtClean="0"/>
              <a:t>21</a:t>
            </a:fld>
            <a:endParaRPr lang="es-ES"/>
          </a:p>
        </p:txBody>
      </p:sp>
    </p:spTree>
    <p:extLst>
      <p:ext uri="{BB962C8B-B14F-4D97-AF65-F5344CB8AC3E}">
        <p14:creationId xmlns:p14="http://schemas.microsoft.com/office/powerpoint/2010/main" val="258101210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3" name="Picture 9"/>
          <p:cNvPicPr>
            <a:picLocks noChangeAspect="1" noChangeArrowheads="1"/>
          </p:cNvPicPr>
          <p:nvPr/>
        </p:nvPicPr>
        <p:blipFill>
          <a:blip r:embed="rId3">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a:off x="251520" y="6309320"/>
            <a:ext cx="864096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6 Marcador de contenido"/>
          <p:cNvSpPr txBox="1">
            <a:spLocks/>
          </p:cNvSpPr>
          <p:nvPr/>
        </p:nvSpPr>
        <p:spPr>
          <a:xfrm>
            <a:off x="251520" y="6525345"/>
            <a:ext cx="8784976" cy="50405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s-ES" sz="1200" b="1" i="1" dirty="0" smtClean="0"/>
              <a:t>V Foro Nacional de Calidad e Innovación – 25 y 26 de Octubre de 2017</a:t>
            </a:r>
            <a:endParaRPr lang="es-ES" sz="1200" b="1" i="1" dirty="0"/>
          </a:p>
        </p:txBody>
      </p:sp>
      <p:pic>
        <p:nvPicPr>
          <p:cNvPr id="2053" name="Imagen 2"/>
          <p:cNvPicPr>
            <a:picLocks noChangeAspect="1" noChangeArrowheads="1"/>
          </p:cNvPicPr>
          <p:nvPr/>
        </p:nvPicPr>
        <p:blipFill>
          <a:blip r:embed="rId4">
            <a:extLst>
              <a:ext uri="{28A0092B-C50C-407E-A947-70E740481C1C}">
                <a14:useLocalDpi xmlns:a14="http://schemas.microsoft.com/office/drawing/2010/main" val="0"/>
              </a:ext>
            </a:extLst>
          </a:blip>
          <a:srcRect l="18831" r="65770"/>
          <a:stretch>
            <a:fillRect/>
          </a:stretch>
        </p:blipFill>
        <p:spPr bwMode="auto">
          <a:xfrm>
            <a:off x="8081822" y="1"/>
            <a:ext cx="954673" cy="90871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sp>
        <p:nvSpPr>
          <p:cNvPr id="3" name="Rectangle 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pic>
        <p:nvPicPr>
          <p:cNvPr id="1026" name="Imagen 1" descr="Resultado de imagen para logo gobierno nacional en guarani"/>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43337" y="188640"/>
            <a:ext cx="14573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LogoCTS-20"/>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2615" y="149088"/>
            <a:ext cx="67786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Marcador de contenido 2"/>
          <p:cNvSpPr>
            <a:spLocks noGrp="1"/>
          </p:cNvSpPr>
          <p:nvPr>
            <p:ph idx="1"/>
          </p:nvPr>
        </p:nvSpPr>
        <p:spPr>
          <a:xfrm rot="20123999">
            <a:off x="417071" y="2115975"/>
            <a:ext cx="8229600" cy="1753970"/>
          </a:xfrm>
        </p:spPr>
        <p:txBody>
          <a:bodyPr>
            <a:noAutofit/>
          </a:bodyPr>
          <a:lstStyle/>
          <a:p>
            <a:pPr marL="0" indent="0" algn="ctr">
              <a:buNone/>
            </a:pPr>
            <a:r>
              <a:rPr lang="es-PY" sz="5400" b="1" i="1" dirty="0" smtClean="0">
                <a:solidFill>
                  <a:schemeClr val="tx2">
                    <a:lumMod val="75000"/>
                  </a:schemeClr>
                </a:solidFill>
              </a:rPr>
              <a:t>POR LA ATENCIÓN, MUCHAS GRACIAS!</a:t>
            </a:r>
            <a:endParaRPr lang="es-PY" sz="5400" b="1" i="1" dirty="0" smtClean="0">
              <a:solidFill>
                <a:schemeClr val="tx2">
                  <a:lumMod val="75000"/>
                </a:schemeClr>
              </a:solidFill>
            </a:endParaRPr>
          </a:p>
          <a:p>
            <a:pPr marL="0" indent="0" algn="ctr">
              <a:buNone/>
            </a:pPr>
            <a:endParaRPr lang="es-PY" sz="4800" b="1" i="1" dirty="0"/>
          </a:p>
        </p:txBody>
      </p:sp>
      <p:sp>
        <p:nvSpPr>
          <p:cNvPr id="11" name="Marcador de contenido 2"/>
          <p:cNvSpPr txBox="1">
            <a:spLocks/>
          </p:cNvSpPr>
          <p:nvPr/>
        </p:nvSpPr>
        <p:spPr>
          <a:xfrm>
            <a:off x="376197" y="1365919"/>
            <a:ext cx="8436420" cy="494340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es-PY" dirty="0"/>
          </a:p>
        </p:txBody>
      </p:sp>
      <p:sp>
        <p:nvSpPr>
          <p:cNvPr id="4" name="Marcador de número de diapositiva 3"/>
          <p:cNvSpPr>
            <a:spLocks noGrp="1"/>
          </p:cNvSpPr>
          <p:nvPr>
            <p:ph type="sldNum" sz="quarter" idx="12"/>
          </p:nvPr>
        </p:nvSpPr>
        <p:spPr/>
        <p:txBody>
          <a:bodyPr/>
          <a:lstStyle/>
          <a:p>
            <a:fld id="{0BE05DE2-A274-4D14-A4CC-22006807784F}" type="slidenum">
              <a:rPr lang="es-ES" smtClean="0"/>
              <a:t>22</a:t>
            </a:fld>
            <a:endParaRPr lang="es-ES"/>
          </a:p>
        </p:txBody>
      </p:sp>
      <p:sp>
        <p:nvSpPr>
          <p:cNvPr id="6" name="CuadroTexto 5"/>
          <p:cNvSpPr txBox="1"/>
          <p:nvPr/>
        </p:nvSpPr>
        <p:spPr>
          <a:xfrm>
            <a:off x="7464027" y="5597661"/>
            <a:ext cx="1388522" cy="577081"/>
          </a:xfrm>
          <a:prstGeom prst="rect">
            <a:avLst/>
          </a:prstGeom>
          <a:noFill/>
        </p:spPr>
        <p:txBody>
          <a:bodyPr wrap="none" rtlCol="0">
            <a:spAutoFit/>
          </a:bodyPr>
          <a:lstStyle/>
          <a:p>
            <a:r>
              <a:rPr lang="es-PY" sz="1050" dirty="0" smtClean="0"/>
              <a:t>Bibliografía:</a:t>
            </a:r>
          </a:p>
          <a:p>
            <a:r>
              <a:rPr lang="es-PY" sz="1050" dirty="0" smtClean="0"/>
              <a:t>Aguado García, David.</a:t>
            </a:r>
          </a:p>
          <a:p>
            <a:r>
              <a:rPr lang="es-PY" sz="1050" dirty="0" err="1" smtClean="0"/>
              <a:t>Panisello</a:t>
            </a:r>
            <a:r>
              <a:rPr lang="es-PY" sz="1050" dirty="0" smtClean="0"/>
              <a:t>,  Josep</a:t>
            </a:r>
            <a:endParaRPr lang="es-PY" sz="1050" dirty="0"/>
          </a:p>
        </p:txBody>
      </p:sp>
      <p:pic>
        <p:nvPicPr>
          <p:cNvPr id="7" name="Picture 2" descr="Resultado de imagen para instituto de ingenieria del conocimiento"/>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866894" y="5281299"/>
            <a:ext cx="597133" cy="44392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n relacionada"/>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875350" y="5839200"/>
            <a:ext cx="588677" cy="3582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8762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3" name="Picture 9"/>
          <p:cNvPicPr>
            <a:picLocks noChangeAspect="1" noChangeArrowheads="1"/>
          </p:cNvPicPr>
          <p:nvPr/>
        </p:nvPicPr>
        <p:blipFill>
          <a:blip r:embed="rId2">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a:off x="251520" y="6309320"/>
            <a:ext cx="864096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6 Marcador de contenido"/>
          <p:cNvSpPr txBox="1">
            <a:spLocks/>
          </p:cNvSpPr>
          <p:nvPr/>
        </p:nvSpPr>
        <p:spPr>
          <a:xfrm>
            <a:off x="251520" y="6525345"/>
            <a:ext cx="8784976" cy="50405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s-ES" sz="1200" b="1" i="1" dirty="0" smtClean="0"/>
              <a:t>V Foro Nacional de Calidad e Innovación – 25 y 26 de Octubre de 2017</a:t>
            </a:r>
            <a:endParaRPr lang="es-ES" sz="1200" b="1" i="1" dirty="0"/>
          </a:p>
        </p:txBody>
      </p:sp>
      <p:pic>
        <p:nvPicPr>
          <p:cNvPr id="2053" name="Imagen 2"/>
          <p:cNvPicPr>
            <a:picLocks noChangeAspect="1" noChangeArrowheads="1"/>
          </p:cNvPicPr>
          <p:nvPr/>
        </p:nvPicPr>
        <p:blipFill>
          <a:blip r:embed="rId3">
            <a:extLst>
              <a:ext uri="{28A0092B-C50C-407E-A947-70E740481C1C}">
                <a14:useLocalDpi xmlns:a14="http://schemas.microsoft.com/office/drawing/2010/main" val="0"/>
              </a:ext>
            </a:extLst>
          </a:blip>
          <a:srcRect l="18831" r="65770"/>
          <a:stretch>
            <a:fillRect/>
          </a:stretch>
        </p:blipFill>
        <p:spPr bwMode="auto">
          <a:xfrm>
            <a:off x="8081822" y="1"/>
            <a:ext cx="954673" cy="90871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sp>
        <p:nvSpPr>
          <p:cNvPr id="3" name="Rectangle 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pic>
        <p:nvPicPr>
          <p:cNvPr id="1026" name="Imagen 1" descr="Resultado de imagen para logo gobierno nacional en guarani"/>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43337" y="188640"/>
            <a:ext cx="14573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LogoCTS-2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2615" y="149088"/>
            <a:ext cx="67786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ítulo 1"/>
          <p:cNvSpPr>
            <a:spLocks noGrp="1"/>
          </p:cNvSpPr>
          <p:nvPr>
            <p:ph type="title"/>
          </p:nvPr>
        </p:nvSpPr>
        <p:spPr>
          <a:xfrm>
            <a:off x="457199" y="493577"/>
            <a:ext cx="8229600" cy="1143000"/>
          </a:xfrm>
        </p:spPr>
        <p:txBody>
          <a:bodyPr/>
          <a:lstStyle/>
          <a:p>
            <a:r>
              <a:rPr lang="es-PY" dirty="0" smtClean="0"/>
              <a:t>Análisis de datos GTH ¿Para qué?</a:t>
            </a:r>
            <a:endParaRPr lang="es-PY" dirty="0"/>
          </a:p>
        </p:txBody>
      </p:sp>
      <p:sp>
        <p:nvSpPr>
          <p:cNvPr id="14" name="Marcador de contenido 2"/>
          <p:cNvSpPr>
            <a:spLocks noGrp="1"/>
          </p:cNvSpPr>
          <p:nvPr>
            <p:ph idx="1"/>
          </p:nvPr>
        </p:nvSpPr>
        <p:spPr>
          <a:xfrm>
            <a:off x="457199" y="1528055"/>
            <a:ext cx="8229600" cy="4525963"/>
          </a:xfrm>
        </p:spPr>
        <p:txBody>
          <a:bodyPr>
            <a:normAutofit/>
          </a:bodyPr>
          <a:lstStyle/>
          <a:p>
            <a:pPr algn="just"/>
            <a:r>
              <a:rPr lang="es-PY" sz="3600" dirty="0"/>
              <a:t>Se </a:t>
            </a:r>
            <a:r>
              <a:rPr lang="es-PY" sz="3600" dirty="0" smtClean="0"/>
              <a:t>trata de </a:t>
            </a:r>
            <a:r>
              <a:rPr lang="es-PY" sz="3600" dirty="0"/>
              <a:t>ayudar a las organizaciones a mejorar su rendimiento, </a:t>
            </a:r>
            <a:r>
              <a:rPr lang="es-PY" sz="3600" b="1" dirty="0">
                <a:solidFill>
                  <a:schemeClr val="accent4">
                    <a:lumMod val="75000"/>
                  </a:schemeClr>
                </a:solidFill>
              </a:rPr>
              <a:t>alineando la gestión y desarrollo de personas con los objetivos del </a:t>
            </a:r>
            <a:r>
              <a:rPr lang="es-PY" sz="3600" b="1" dirty="0" smtClean="0">
                <a:solidFill>
                  <a:schemeClr val="accent4">
                    <a:lumMod val="75000"/>
                  </a:schemeClr>
                </a:solidFill>
              </a:rPr>
              <a:t>negocio </a:t>
            </a:r>
          </a:p>
          <a:p>
            <a:pPr algn="just"/>
            <a:r>
              <a:rPr lang="es-PY" sz="3600" dirty="0" smtClean="0"/>
              <a:t>Y </a:t>
            </a:r>
            <a:r>
              <a:rPr lang="es-PY" sz="3600" dirty="0"/>
              <a:t>todo ello a través de una cuestión fundamental: la </a:t>
            </a:r>
            <a:r>
              <a:rPr lang="es-PY" sz="3600" dirty="0">
                <a:solidFill>
                  <a:schemeClr val="accent1">
                    <a:lumMod val="75000"/>
                  </a:schemeClr>
                </a:solidFill>
              </a:rPr>
              <a:t>toma de decisiones </a:t>
            </a:r>
            <a:r>
              <a:rPr lang="es-PY" sz="3600" dirty="0" smtClean="0">
                <a:solidFill>
                  <a:schemeClr val="accent1">
                    <a:lumMod val="75000"/>
                  </a:schemeClr>
                </a:solidFill>
              </a:rPr>
              <a:t>informada</a:t>
            </a:r>
            <a:endParaRPr lang="es-PY" sz="3600" dirty="0" smtClean="0"/>
          </a:p>
        </p:txBody>
      </p:sp>
      <p:sp>
        <p:nvSpPr>
          <p:cNvPr id="4" name="Marcador de número de diapositiva 3"/>
          <p:cNvSpPr>
            <a:spLocks noGrp="1"/>
          </p:cNvSpPr>
          <p:nvPr>
            <p:ph type="sldNum" sz="quarter" idx="12"/>
          </p:nvPr>
        </p:nvSpPr>
        <p:spPr/>
        <p:txBody>
          <a:bodyPr/>
          <a:lstStyle/>
          <a:p>
            <a:fld id="{0BE05DE2-A274-4D14-A4CC-22006807784F}" type="slidenum">
              <a:rPr lang="es-ES" smtClean="0"/>
              <a:t>3</a:t>
            </a:fld>
            <a:endParaRPr lang="es-ES"/>
          </a:p>
        </p:txBody>
      </p:sp>
    </p:spTree>
    <p:extLst>
      <p:ext uri="{BB962C8B-B14F-4D97-AF65-F5344CB8AC3E}">
        <p14:creationId xmlns:p14="http://schemas.microsoft.com/office/powerpoint/2010/main" val="191198065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3" name="Picture 9"/>
          <p:cNvPicPr>
            <a:picLocks noChangeAspect="1" noChangeArrowheads="1"/>
          </p:cNvPicPr>
          <p:nvPr/>
        </p:nvPicPr>
        <p:blipFill>
          <a:blip r:embed="rId2">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a:off x="251520" y="6309320"/>
            <a:ext cx="864096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6 Marcador de contenido"/>
          <p:cNvSpPr txBox="1">
            <a:spLocks/>
          </p:cNvSpPr>
          <p:nvPr/>
        </p:nvSpPr>
        <p:spPr>
          <a:xfrm>
            <a:off x="251520" y="6525345"/>
            <a:ext cx="8784976" cy="50405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s-ES" sz="1200" b="1" i="1" dirty="0" smtClean="0"/>
              <a:t>V Foro Nacional de Calidad e Innovación – 25 y 26 de Octubre de 2017</a:t>
            </a:r>
            <a:endParaRPr lang="es-ES" sz="1200" b="1" i="1" dirty="0"/>
          </a:p>
        </p:txBody>
      </p:sp>
      <p:pic>
        <p:nvPicPr>
          <p:cNvPr id="2053" name="Imagen 2"/>
          <p:cNvPicPr>
            <a:picLocks noChangeAspect="1" noChangeArrowheads="1"/>
          </p:cNvPicPr>
          <p:nvPr/>
        </p:nvPicPr>
        <p:blipFill>
          <a:blip r:embed="rId3">
            <a:extLst>
              <a:ext uri="{28A0092B-C50C-407E-A947-70E740481C1C}">
                <a14:useLocalDpi xmlns:a14="http://schemas.microsoft.com/office/drawing/2010/main" val="0"/>
              </a:ext>
            </a:extLst>
          </a:blip>
          <a:srcRect l="18831" r="65770"/>
          <a:stretch>
            <a:fillRect/>
          </a:stretch>
        </p:blipFill>
        <p:spPr bwMode="auto">
          <a:xfrm>
            <a:off x="8081822" y="1"/>
            <a:ext cx="954673" cy="90871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sp>
        <p:nvSpPr>
          <p:cNvPr id="3" name="Rectangle 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pic>
        <p:nvPicPr>
          <p:cNvPr id="1026" name="Imagen 1" descr="Resultado de imagen para logo gobierno nacional en guarani"/>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43337" y="188640"/>
            <a:ext cx="14573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LogoCTS-2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2615" y="149088"/>
            <a:ext cx="67786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ítulo 1"/>
          <p:cNvSpPr>
            <a:spLocks noGrp="1"/>
          </p:cNvSpPr>
          <p:nvPr>
            <p:ph type="title"/>
          </p:nvPr>
        </p:nvSpPr>
        <p:spPr>
          <a:xfrm>
            <a:off x="457199" y="493577"/>
            <a:ext cx="8229600" cy="1143000"/>
          </a:xfrm>
        </p:spPr>
        <p:txBody>
          <a:bodyPr/>
          <a:lstStyle/>
          <a:p>
            <a:r>
              <a:rPr lang="es-PY" dirty="0" smtClean="0"/>
              <a:t>Análisis de datos GTH ¿Para qué?</a:t>
            </a:r>
            <a:endParaRPr lang="es-PY" dirty="0"/>
          </a:p>
        </p:txBody>
      </p:sp>
      <p:sp>
        <p:nvSpPr>
          <p:cNvPr id="14" name="Marcador de contenido 2"/>
          <p:cNvSpPr>
            <a:spLocks noGrp="1"/>
          </p:cNvSpPr>
          <p:nvPr>
            <p:ph idx="1"/>
          </p:nvPr>
        </p:nvSpPr>
        <p:spPr>
          <a:xfrm>
            <a:off x="457199" y="1528055"/>
            <a:ext cx="8229600" cy="4525963"/>
          </a:xfrm>
        </p:spPr>
        <p:txBody>
          <a:bodyPr>
            <a:normAutofit fontScale="92500" lnSpcReduction="10000"/>
          </a:bodyPr>
          <a:lstStyle/>
          <a:p>
            <a:pPr algn="just"/>
            <a:r>
              <a:rPr lang="es-PY" dirty="0"/>
              <a:t>M</a:t>
            </a:r>
            <a:r>
              <a:rPr lang="es-PY" dirty="0" smtClean="0"/>
              <a:t>ientras </a:t>
            </a:r>
            <a:r>
              <a:rPr lang="es-PY" dirty="0"/>
              <a:t>los departamentos de marketing o finanzas y la mayoría de las funciones organizativas han desarrollado metodologías para generar la </a:t>
            </a:r>
            <a:r>
              <a:rPr lang="es-PY" dirty="0">
                <a:solidFill>
                  <a:schemeClr val="accent1">
                    <a:lumMod val="75000"/>
                  </a:schemeClr>
                </a:solidFill>
              </a:rPr>
              <a:t>información que los managers necesitan para tomar decisiones estratégicas </a:t>
            </a:r>
            <a:r>
              <a:rPr lang="es-PY" dirty="0"/>
              <a:t>sobre el negocio, </a:t>
            </a:r>
            <a:r>
              <a:rPr lang="es-PY" dirty="0" smtClean="0"/>
              <a:t>el área de GTH se ha </a:t>
            </a:r>
            <a:r>
              <a:rPr lang="es-PY" dirty="0"/>
              <a:t>centrado tradicionalmente en el </a:t>
            </a:r>
            <a:r>
              <a:rPr lang="es-PY" dirty="0">
                <a:solidFill>
                  <a:schemeClr val="accent6">
                    <a:lumMod val="50000"/>
                  </a:schemeClr>
                </a:solidFill>
              </a:rPr>
              <a:t>análisis interno </a:t>
            </a:r>
            <a:r>
              <a:rPr lang="es-PY" dirty="0"/>
              <a:t>de la función sin prestar especial </a:t>
            </a:r>
            <a:r>
              <a:rPr lang="es-PY" dirty="0" smtClean="0"/>
              <a:t>atención (quizá por no contar en ese momento con los elementos necesarios) </a:t>
            </a:r>
            <a:r>
              <a:rPr lang="es-PY" dirty="0"/>
              <a:t>a su vínculo con el negocio</a:t>
            </a:r>
          </a:p>
        </p:txBody>
      </p:sp>
      <p:sp>
        <p:nvSpPr>
          <p:cNvPr id="4" name="Marcador de número de diapositiva 3"/>
          <p:cNvSpPr>
            <a:spLocks noGrp="1"/>
          </p:cNvSpPr>
          <p:nvPr>
            <p:ph type="sldNum" sz="quarter" idx="12"/>
          </p:nvPr>
        </p:nvSpPr>
        <p:spPr/>
        <p:txBody>
          <a:bodyPr/>
          <a:lstStyle/>
          <a:p>
            <a:fld id="{0BE05DE2-A274-4D14-A4CC-22006807784F}" type="slidenum">
              <a:rPr lang="es-ES" smtClean="0"/>
              <a:t>4</a:t>
            </a:fld>
            <a:endParaRPr lang="es-ES"/>
          </a:p>
        </p:txBody>
      </p:sp>
    </p:spTree>
    <p:extLst>
      <p:ext uri="{BB962C8B-B14F-4D97-AF65-F5344CB8AC3E}">
        <p14:creationId xmlns:p14="http://schemas.microsoft.com/office/powerpoint/2010/main" val="63283270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3" name="Picture 9"/>
          <p:cNvPicPr>
            <a:picLocks noChangeAspect="1" noChangeArrowheads="1"/>
          </p:cNvPicPr>
          <p:nvPr/>
        </p:nvPicPr>
        <p:blipFill>
          <a:blip r:embed="rId2">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a:off x="251520" y="6309320"/>
            <a:ext cx="864096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6 Marcador de contenido"/>
          <p:cNvSpPr txBox="1">
            <a:spLocks/>
          </p:cNvSpPr>
          <p:nvPr/>
        </p:nvSpPr>
        <p:spPr>
          <a:xfrm>
            <a:off x="251520" y="6525345"/>
            <a:ext cx="8784976" cy="50405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s-ES" sz="1200" b="1" i="1" dirty="0" smtClean="0"/>
              <a:t>V Foro Nacional de Calidad e Innovación – 25 y 26 de Octubre de 2017</a:t>
            </a:r>
            <a:endParaRPr lang="es-ES" sz="1200" b="1" i="1" dirty="0"/>
          </a:p>
        </p:txBody>
      </p:sp>
      <p:pic>
        <p:nvPicPr>
          <p:cNvPr id="2053" name="Imagen 2"/>
          <p:cNvPicPr>
            <a:picLocks noChangeAspect="1" noChangeArrowheads="1"/>
          </p:cNvPicPr>
          <p:nvPr/>
        </p:nvPicPr>
        <p:blipFill>
          <a:blip r:embed="rId3">
            <a:extLst>
              <a:ext uri="{28A0092B-C50C-407E-A947-70E740481C1C}">
                <a14:useLocalDpi xmlns:a14="http://schemas.microsoft.com/office/drawing/2010/main" val="0"/>
              </a:ext>
            </a:extLst>
          </a:blip>
          <a:srcRect l="18831" r="65770"/>
          <a:stretch>
            <a:fillRect/>
          </a:stretch>
        </p:blipFill>
        <p:spPr bwMode="auto">
          <a:xfrm>
            <a:off x="8081822" y="1"/>
            <a:ext cx="954673" cy="90871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sp>
        <p:nvSpPr>
          <p:cNvPr id="3" name="Rectangle 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pic>
        <p:nvPicPr>
          <p:cNvPr id="1026" name="Imagen 1" descr="Resultado de imagen para logo gobierno nacional en guarani"/>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43337" y="188640"/>
            <a:ext cx="14573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LogoCTS-2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2615" y="149088"/>
            <a:ext cx="67786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ítulo 1"/>
          <p:cNvSpPr>
            <a:spLocks noGrp="1"/>
          </p:cNvSpPr>
          <p:nvPr>
            <p:ph type="title"/>
          </p:nvPr>
        </p:nvSpPr>
        <p:spPr>
          <a:xfrm>
            <a:off x="457199" y="493577"/>
            <a:ext cx="8229600" cy="1143000"/>
          </a:xfrm>
        </p:spPr>
        <p:txBody>
          <a:bodyPr/>
          <a:lstStyle/>
          <a:p>
            <a:r>
              <a:rPr lang="es-PY" dirty="0" smtClean="0"/>
              <a:t>Análisis de datos GTH ¿Para qué?</a:t>
            </a:r>
            <a:endParaRPr lang="es-PY" dirty="0"/>
          </a:p>
        </p:txBody>
      </p:sp>
      <p:sp>
        <p:nvSpPr>
          <p:cNvPr id="14" name="Marcador de contenido 2"/>
          <p:cNvSpPr>
            <a:spLocks noGrp="1"/>
          </p:cNvSpPr>
          <p:nvPr>
            <p:ph idx="1"/>
          </p:nvPr>
        </p:nvSpPr>
        <p:spPr>
          <a:xfrm>
            <a:off x="457199" y="1528055"/>
            <a:ext cx="8229600" cy="4525963"/>
          </a:xfrm>
        </p:spPr>
        <p:txBody>
          <a:bodyPr>
            <a:normAutofit/>
          </a:bodyPr>
          <a:lstStyle/>
          <a:p>
            <a:pPr algn="just"/>
            <a:r>
              <a:rPr lang="es-PY" dirty="0"/>
              <a:t>Es tiempo de cambiar el foco: los profesionales de </a:t>
            </a:r>
            <a:r>
              <a:rPr lang="es-PY" dirty="0" smtClean="0"/>
              <a:t>GTH </a:t>
            </a:r>
            <a:r>
              <a:rPr lang="es-PY" dirty="0"/>
              <a:t>deben comenzar a utilizar los datos </a:t>
            </a:r>
            <a:r>
              <a:rPr lang="es-PY" dirty="0">
                <a:solidFill>
                  <a:schemeClr val="accent1">
                    <a:lumMod val="75000"/>
                  </a:schemeClr>
                </a:solidFill>
              </a:rPr>
              <a:t>no para describir el pasado</a:t>
            </a:r>
            <a:r>
              <a:rPr lang="es-PY" dirty="0"/>
              <a:t>, </a:t>
            </a:r>
            <a:r>
              <a:rPr lang="es-PY" dirty="0">
                <a:solidFill>
                  <a:srgbClr val="FF0000"/>
                </a:solidFill>
              </a:rPr>
              <a:t>sino</a:t>
            </a:r>
            <a:r>
              <a:rPr lang="es-PY" dirty="0"/>
              <a:t> </a:t>
            </a:r>
            <a:r>
              <a:rPr lang="es-PY" dirty="0">
                <a:solidFill>
                  <a:schemeClr val="accent2">
                    <a:lumMod val="75000"/>
                  </a:schemeClr>
                </a:solidFill>
              </a:rPr>
              <a:t>para dar respuesta a las cuestiones que explican cómo los empleados contribuyen al negocio de la organización</a:t>
            </a:r>
            <a:r>
              <a:rPr lang="es-PY" dirty="0"/>
              <a:t>. HR </a:t>
            </a:r>
            <a:r>
              <a:rPr lang="es-PY" dirty="0" err="1"/>
              <a:t>Analytics</a:t>
            </a:r>
            <a:r>
              <a:rPr lang="es-PY" dirty="0"/>
              <a:t> se presenta así como una herramienta imprescindible para el cambio (Harris, Craig &amp; Light, 2011).</a:t>
            </a:r>
          </a:p>
        </p:txBody>
      </p:sp>
      <p:sp>
        <p:nvSpPr>
          <p:cNvPr id="4" name="Marcador de número de diapositiva 3"/>
          <p:cNvSpPr>
            <a:spLocks noGrp="1"/>
          </p:cNvSpPr>
          <p:nvPr>
            <p:ph type="sldNum" sz="quarter" idx="12"/>
          </p:nvPr>
        </p:nvSpPr>
        <p:spPr/>
        <p:txBody>
          <a:bodyPr/>
          <a:lstStyle/>
          <a:p>
            <a:fld id="{0BE05DE2-A274-4D14-A4CC-22006807784F}" type="slidenum">
              <a:rPr lang="es-ES" smtClean="0"/>
              <a:t>5</a:t>
            </a:fld>
            <a:endParaRPr lang="es-ES"/>
          </a:p>
        </p:txBody>
      </p:sp>
    </p:spTree>
    <p:extLst>
      <p:ext uri="{BB962C8B-B14F-4D97-AF65-F5344CB8AC3E}">
        <p14:creationId xmlns:p14="http://schemas.microsoft.com/office/powerpoint/2010/main" val="355123064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3" name="Picture 9"/>
          <p:cNvPicPr>
            <a:picLocks noChangeAspect="1" noChangeArrowheads="1"/>
          </p:cNvPicPr>
          <p:nvPr/>
        </p:nvPicPr>
        <p:blipFill>
          <a:blip r:embed="rId2">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a:off x="251520" y="6309320"/>
            <a:ext cx="864096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6 Marcador de contenido"/>
          <p:cNvSpPr txBox="1">
            <a:spLocks/>
          </p:cNvSpPr>
          <p:nvPr/>
        </p:nvSpPr>
        <p:spPr>
          <a:xfrm>
            <a:off x="251520" y="6525345"/>
            <a:ext cx="8784976" cy="50405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s-ES" sz="1200" b="1" i="1" dirty="0" smtClean="0"/>
              <a:t>V Foro Nacional de Calidad e Innovación – 25 y 26 de Octubre de 2017</a:t>
            </a:r>
            <a:endParaRPr lang="es-ES" sz="1200" b="1" i="1" dirty="0"/>
          </a:p>
        </p:txBody>
      </p:sp>
      <p:pic>
        <p:nvPicPr>
          <p:cNvPr id="2053" name="Imagen 2"/>
          <p:cNvPicPr>
            <a:picLocks noChangeAspect="1" noChangeArrowheads="1"/>
          </p:cNvPicPr>
          <p:nvPr/>
        </p:nvPicPr>
        <p:blipFill>
          <a:blip r:embed="rId3">
            <a:extLst>
              <a:ext uri="{28A0092B-C50C-407E-A947-70E740481C1C}">
                <a14:useLocalDpi xmlns:a14="http://schemas.microsoft.com/office/drawing/2010/main" val="0"/>
              </a:ext>
            </a:extLst>
          </a:blip>
          <a:srcRect l="18831" r="65770"/>
          <a:stretch>
            <a:fillRect/>
          </a:stretch>
        </p:blipFill>
        <p:spPr bwMode="auto">
          <a:xfrm>
            <a:off x="8081822" y="1"/>
            <a:ext cx="954673" cy="90871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sp>
        <p:nvSpPr>
          <p:cNvPr id="3" name="Rectangle 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pic>
        <p:nvPicPr>
          <p:cNvPr id="1026" name="Imagen 1" descr="Resultado de imagen para logo gobierno nacional en guarani"/>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43337" y="188640"/>
            <a:ext cx="14573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LogoCTS-2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2615" y="149088"/>
            <a:ext cx="67786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Marcador de contenido 2"/>
          <p:cNvSpPr>
            <a:spLocks noGrp="1"/>
          </p:cNvSpPr>
          <p:nvPr>
            <p:ph idx="1"/>
          </p:nvPr>
        </p:nvSpPr>
        <p:spPr>
          <a:xfrm>
            <a:off x="457199" y="833326"/>
            <a:ext cx="8229600" cy="1494309"/>
          </a:xfrm>
        </p:spPr>
        <p:txBody>
          <a:bodyPr>
            <a:normAutofit/>
          </a:bodyPr>
          <a:lstStyle/>
          <a:p>
            <a:pPr marL="0" indent="0" algn="just">
              <a:buNone/>
            </a:pPr>
            <a:r>
              <a:rPr lang="es-ES" sz="2400" b="1" dirty="0" smtClean="0"/>
              <a:t>¿CÓMO? </a:t>
            </a:r>
            <a:r>
              <a:rPr lang="es-ES" sz="2400" dirty="0" smtClean="0"/>
              <a:t>A </a:t>
            </a:r>
            <a:r>
              <a:rPr lang="es-ES" sz="2400" dirty="0"/>
              <a:t>través de una suma de diferentes conocimientos que no podrán faltar nunca en </a:t>
            </a:r>
            <a:r>
              <a:rPr lang="es-ES" sz="2400" b="1" dirty="0"/>
              <a:t>un equipo </a:t>
            </a:r>
            <a:r>
              <a:rPr lang="es-ES" sz="2400" b="1" dirty="0" smtClean="0"/>
              <a:t>HR </a:t>
            </a:r>
            <a:r>
              <a:rPr lang="es-ES" sz="2400" b="1" dirty="0" err="1"/>
              <a:t>Analytics</a:t>
            </a:r>
            <a:r>
              <a:rPr lang="es-ES" sz="2400" dirty="0"/>
              <a:t>. En concreto, y tal como nos explica Erik Van </a:t>
            </a:r>
            <a:r>
              <a:rPr lang="es-ES" sz="2400" dirty="0" err="1"/>
              <a:t>Vulpen</a:t>
            </a:r>
            <a:r>
              <a:rPr lang="es-ES" sz="2400" dirty="0"/>
              <a:t>, son los siguientes:</a:t>
            </a:r>
            <a:endParaRPr lang="es-PY" sz="2400" dirty="0"/>
          </a:p>
          <a:p>
            <a:pPr algn="just"/>
            <a:endParaRPr lang="es-PY" sz="2400" dirty="0"/>
          </a:p>
        </p:txBody>
      </p:sp>
      <p:pic>
        <p:nvPicPr>
          <p:cNvPr id="17" name="Imagen 16" descr="http://www.blogdetransformaciondigital.es/wp-content/uploads/2017/07/analytics.png"/>
          <p:cNvPicPr/>
          <p:nvPr/>
        </p:nvPicPr>
        <p:blipFill>
          <a:blip r:embed="rId6"/>
          <a:srcRect/>
          <a:stretch>
            <a:fillRect/>
          </a:stretch>
        </p:blipFill>
        <p:spPr bwMode="auto">
          <a:xfrm>
            <a:off x="647564" y="2201856"/>
            <a:ext cx="7992888" cy="4097764"/>
          </a:xfrm>
          <a:prstGeom prst="rect">
            <a:avLst/>
          </a:prstGeom>
          <a:noFill/>
          <a:ln w="9525">
            <a:noFill/>
            <a:miter lim="800000"/>
            <a:headEnd/>
            <a:tailEnd/>
          </a:ln>
        </p:spPr>
      </p:pic>
      <p:sp>
        <p:nvSpPr>
          <p:cNvPr id="4" name="Marcador de número de diapositiva 3"/>
          <p:cNvSpPr>
            <a:spLocks noGrp="1"/>
          </p:cNvSpPr>
          <p:nvPr>
            <p:ph type="sldNum" sz="quarter" idx="12"/>
          </p:nvPr>
        </p:nvSpPr>
        <p:spPr/>
        <p:txBody>
          <a:bodyPr/>
          <a:lstStyle/>
          <a:p>
            <a:fld id="{0BE05DE2-A274-4D14-A4CC-22006807784F}" type="slidenum">
              <a:rPr lang="es-ES" smtClean="0"/>
              <a:t>6</a:t>
            </a:fld>
            <a:endParaRPr lang="es-ES"/>
          </a:p>
        </p:txBody>
      </p:sp>
    </p:spTree>
    <p:extLst>
      <p:ext uri="{BB962C8B-B14F-4D97-AF65-F5344CB8AC3E}">
        <p14:creationId xmlns:p14="http://schemas.microsoft.com/office/powerpoint/2010/main" val="2326643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3" name="Picture 9"/>
          <p:cNvPicPr>
            <a:picLocks noChangeAspect="1" noChangeArrowheads="1"/>
          </p:cNvPicPr>
          <p:nvPr/>
        </p:nvPicPr>
        <p:blipFill>
          <a:blip r:embed="rId2">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a:off x="251520" y="6309320"/>
            <a:ext cx="864096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6 Marcador de contenido"/>
          <p:cNvSpPr txBox="1">
            <a:spLocks/>
          </p:cNvSpPr>
          <p:nvPr/>
        </p:nvSpPr>
        <p:spPr>
          <a:xfrm>
            <a:off x="251520" y="6525345"/>
            <a:ext cx="8784976" cy="50405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s-ES" sz="1200" b="1" i="1" dirty="0" smtClean="0"/>
              <a:t>V Foro Nacional de Calidad e Innovación – 25 y 26 de Octubre de 2017</a:t>
            </a:r>
            <a:endParaRPr lang="es-ES" sz="1200" b="1" i="1" dirty="0"/>
          </a:p>
        </p:txBody>
      </p:sp>
      <p:pic>
        <p:nvPicPr>
          <p:cNvPr id="2053" name="Imagen 2"/>
          <p:cNvPicPr>
            <a:picLocks noChangeAspect="1" noChangeArrowheads="1"/>
          </p:cNvPicPr>
          <p:nvPr/>
        </p:nvPicPr>
        <p:blipFill>
          <a:blip r:embed="rId3">
            <a:extLst>
              <a:ext uri="{28A0092B-C50C-407E-A947-70E740481C1C}">
                <a14:useLocalDpi xmlns:a14="http://schemas.microsoft.com/office/drawing/2010/main" val="0"/>
              </a:ext>
            </a:extLst>
          </a:blip>
          <a:srcRect l="18831" r="65770"/>
          <a:stretch>
            <a:fillRect/>
          </a:stretch>
        </p:blipFill>
        <p:spPr bwMode="auto">
          <a:xfrm>
            <a:off x="8081822" y="1"/>
            <a:ext cx="954673" cy="90871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sp>
        <p:nvSpPr>
          <p:cNvPr id="3" name="Rectangle 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pic>
        <p:nvPicPr>
          <p:cNvPr id="1026" name="Imagen 1" descr="Resultado de imagen para logo gobierno nacional en guarani"/>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43337" y="188640"/>
            <a:ext cx="14573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LogoCTS-2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2615" y="149088"/>
            <a:ext cx="67786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Marcador de contenido 2"/>
          <p:cNvSpPr>
            <a:spLocks noGrp="1"/>
          </p:cNvSpPr>
          <p:nvPr>
            <p:ph idx="1"/>
          </p:nvPr>
        </p:nvSpPr>
        <p:spPr>
          <a:xfrm>
            <a:off x="591546" y="855599"/>
            <a:ext cx="8229600" cy="1061233"/>
          </a:xfrm>
        </p:spPr>
        <p:txBody>
          <a:bodyPr>
            <a:normAutofit/>
          </a:bodyPr>
          <a:lstStyle/>
          <a:p>
            <a:pPr marL="0" indent="0" algn="just">
              <a:buNone/>
            </a:pPr>
            <a:r>
              <a:rPr lang="es-ES" sz="2000" dirty="0" smtClean="0"/>
              <a:t>Añadimos una </a:t>
            </a:r>
            <a:r>
              <a:rPr lang="es-ES" sz="2000" dirty="0"/>
              <a:t>última habilidad, la capacidad de </a:t>
            </a:r>
            <a:r>
              <a:rPr lang="es-ES" sz="2000" b="1" dirty="0"/>
              <a:t>efectuar diseños de investigación de calidad, </a:t>
            </a:r>
            <a:r>
              <a:rPr lang="es-ES" sz="2000" dirty="0" smtClean="0"/>
              <a:t>como una permanente búsqueda, contrastando hipótesis y realidad, siguiendo el </a:t>
            </a:r>
            <a:r>
              <a:rPr lang="es-ES" sz="2000" dirty="0"/>
              <a:t>siguiente </a:t>
            </a:r>
            <a:r>
              <a:rPr lang="es-ES" sz="2000" dirty="0" smtClean="0"/>
              <a:t>ciclo o similar:</a:t>
            </a:r>
            <a:endParaRPr lang="es-PY" sz="2000" dirty="0"/>
          </a:p>
          <a:p>
            <a:pPr marL="0" indent="0" algn="just">
              <a:buNone/>
            </a:pPr>
            <a:endParaRPr lang="es-PY" sz="2000" dirty="0"/>
          </a:p>
        </p:txBody>
      </p:sp>
      <p:pic>
        <p:nvPicPr>
          <p:cNvPr id="13" name="Imagen 12" descr="http://www.blogdetransformaciondigital.es/wp-content/uploads/2017/07/analytics-cegos.png"/>
          <p:cNvPicPr/>
          <p:nvPr/>
        </p:nvPicPr>
        <p:blipFill>
          <a:blip r:embed="rId6"/>
          <a:srcRect/>
          <a:stretch>
            <a:fillRect/>
          </a:stretch>
        </p:blipFill>
        <p:spPr bwMode="auto">
          <a:xfrm>
            <a:off x="1403648" y="1988841"/>
            <a:ext cx="6912768" cy="4168724"/>
          </a:xfrm>
          <a:prstGeom prst="rect">
            <a:avLst/>
          </a:prstGeom>
          <a:noFill/>
          <a:ln w="9525">
            <a:noFill/>
            <a:miter lim="800000"/>
            <a:headEnd/>
            <a:tailEnd/>
          </a:ln>
        </p:spPr>
      </p:pic>
      <p:sp>
        <p:nvSpPr>
          <p:cNvPr id="4" name="Marcador de número de diapositiva 3"/>
          <p:cNvSpPr>
            <a:spLocks noGrp="1"/>
          </p:cNvSpPr>
          <p:nvPr>
            <p:ph type="sldNum" sz="quarter" idx="12"/>
          </p:nvPr>
        </p:nvSpPr>
        <p:spPr/>
        <p:txBody>
          <a:bodyPr/>
          <a:lstStyle/>
          <a:p>
            <a:fld id="{0BE05DE2-A274-4D14-A4CC-22006807784F}" type="slidenum">
              <a:rPr lang="es-ES" smtClean="0"/>
              <a:t>7</a:t>
            </a:fld>
            <a:endParaRPr lang="es-ES"/>
          </a:p>
        </p:txBody>
      </p:sp>
    </p:spTree>
    <p:extLst>
      <p:ext uri="{BB962C8B-B14F-4D97-AF65-F5344CB8AC3E}">
        <p14:creationId xmlns:p14="http://schemas.microsoft.com/office/powerpoint/2010/main" val="423921124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3" name="Picture 9"/>
          <p:cNvPicPr>
            <a:picLocks noChangeAspect="1" noChangeArrowheads="1"/>
          </p:cNvPicPr>
          <p:nvPr/>
        </p:nvPicPr>
        <p:blipFill>
          <a:blip r:embed="rId2">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a:off x="251520" y="6309320"/>
            <a:ext cx="864096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6 Marcador de contenido"/>
          <p:cNvSpPr txBox="1">
            <a:spLocks/>
          </p:cNvSpPr>
          <p:nvPr/>
        </p:nvSpPr>
        <p:spPr>
          <a:xfrm>
            <a:off x="251520" y="6525345"/>
            <a:ext cx="8784976" cy="50405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s-ES" sz="1200" b="1" i="1" dirty="0" smtClean="0"/>
              <a:t>V Foro Nacional de Calidad e Innovación – 25 y 26 de Octubre de 2017</a:t>
            </a:r>
            <a:endParaRPr lang="es-ES" sz="1200" b="1" i="1" dirty="0"/>
          </a:p>
        </p:txBody>
      </p:sp>
      <p:pic>
        <p:nvPicPr>
          <p:cNvPr id="2053" name="Imagen 2"/>
          <p:cNvPicPr>
            <a:picLocks noChangeAspect="1" noChangeArrowheads="1"/>
          </p:cNvPicPr>
          <p:nvPr/>
        </p:nvPicPr>
        <p:blipFill>
          <a:blip r:embed="rId3">
            <a:extLst>
              <a:ext uri="{28A0092B-C50C-407E-A947-70E740481C1C}">
                <a14:useLocalDpi xmlns:a14="http://schemas.microsoft.com/office/drawing/2010/main" val="0"/>
              </a:ext>
            </a:extLst>
          </a:blip>
          <a:srcRect l="18831" r="65770"/>
          <a:stretch>
            <a:fillRect/>
          </a:stretch>
        </p:blipFill>
        <p:spPr bwMode="auto">
          <a:xfrm>
            <a:off x="8081822" y="1"/>
            <a:ext cx="954673" cy="90871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sp>
        <p:nvSpPr>
          <p:cNvPr id="3" name="Rectangle 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pic>
        <p:nvPicPr>
          <p:cNvPr id="1026" name="Imagen 1" descr="Resultado de imagen para logo gobierno nacional en guarani"/>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43337" y="188640"/>
            <a:ext cx="14573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LogoCTS-2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2615" y="149088"/>
            <a:ext cx="67786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Marcador de contenido 2"/>
          <p:cNvSpPr>
            <a:spLocks noGrp="1"/>
          </p:cNvSpPr>
          <p:nvPr>
            <p:ph idx="1"/>
          </p:nvPr>
        </p:nvSpPr>
        <p:spPr>
          <a:xfrm>
            <a:off x="591546" y="855599"/>
            <a:ext cx="8229600" cy="925674"/>
          </a:xfrm>
        </p:spPr>
        <p:txBody>
          <a:bodyPr>
            <a:noAutofit/>
          </a:bodyPr>
          <a:lstStyle/>
          <a:p>
            <a:pPr marL="0" indent="0" algn="just">
              <a:buNone/>
            </a:pPr>
            <a:r>
              <a:rPr lang="es-PY" b="1" dirty="0" smtClean="0"/>
              <a:t>HR </a:t>
            </a:r>
            <a:r>
              <a:rPr lang="es-PY" b="1" dirty="0" err="1" smtClean="0"/>
              <a:t>Analytics</a:t>
            </a:r>
            <a:r>
              <a:rPr lang="es-PY" b="1" dirty="0" smtClean="0"/>
              <a:t> </a:t>
            </a:r>
            <a:r>
              <a:rPr lang="es-PY" sz="2400" dirty="0" smtClean="0"/>
              <a:t>es una disciplina joven impulsada por la moderna ciencia de los datos </a:t>
            </a:r>
            <a:endParaRPr lang="es-PY" sz="2400" dirty="0"/>
          </a:p>
          <a:p>
            <a:pPr marL="0" indent="0" algn="just">
              <a:buNone/>
            </a:pPr>
            <a:endParaRPr lang="es-PY" sz="2400" dirty="0"/>
          </a:p>
        </p:txBody>
      </p:sp>
      <p:sp>
        <p:nvSpPr>
          <p:cNvPr id="4" name="Rectángulo 3"/>
          <p:cNvSpPr/>
          <p:nvPr/>
        </p:nvSpPr>
        <p:spPr>
          <a:xfrm>
            <a:off x="555879" y="2357047"/>
            <a:ext cx="8300934" cy="2246769"/>
          </a:xfrm>
          <a:prstGeom prst="rect">
            <a:avLst/>
          </a:prstGeom>
        </p:spPr>
        <p:txBody>
          <a:bodyPr wrap="square">
            <a:spAutoFit/>
          </a:bodyPr>
          <a:lstStyle/>
          <a:p>
            <a:pPr algn="just"/>
            <a:r>
              <a:rPr lang="es-PY" sz="2800" dirty="0" smtClean="0"/>
              <a:t>Ya conocíamos las Métricas </a:t>
            </a:r>
            <a:r>
              <a:rPr lang="es-PY" sz="2800" dirty="0"/>
              <a:t>HR y </a:t>
            </a:r>
            <a:r>
              <a:rPr lang="es-PY" sz="2800" dirty="0" err="1"/>
              <a:t>Scorecards</a:t>
            </a:r>
            <a:r>
              <a:rPr lang="es-PY" sz="2800" dirty="0"/>
              <a:t> generados en los últimos años, HR </a:t>
            </a:r>
            <a:r>
              <a:rPr lang="es-PY" sz="2800" dirty="0" smtClean="0"/>
              <a:t>necesitaba </a:t>
            </a:r>
            <a:r>
              <a:rPr lang="es-PY" sz="2800" dirty="0"/>
              <a:t>de la potencia de una buena analítica para determinar cómo funcionan esas métricas: para pasar de la </a:t>
            </a:r>
            <a:r>
              <a:rPr lang="es-PY" sz="2800" dirty="0" smtClean="0">
                <a:solidFill>
                  <a:schemeClr val="tx2">
                    <a:lumMod val="75000"/>
                  </a:schemeClr>
                </a:solidFill>
              </a:rPr>
              <a:t>DESCRIPCIÓN</a:t>
            </a:r>
            <a:r>
              <a:rPr lang="es-PY" sz="2800" dirty="0" smtClean="0"/>
              <a:t> </a:t>
            </a:r>
            <a:r>
              <a:rPr lang="es-PY" sz="2800" dirty="0"/>
              <a:t>a la </a:t>
            </a:r>
            <a:r>
              <a:rPr lang="es-PY" sz="2800" dirty="0" smtClean="0">
                <a:solidFill>
                  <a:schemeClr val="accent3">
                    <a:lumMod val="75000"/>
                  </a:schemeClr>
                </a:solidFill>
              </a:rPr>
              <a:t>PREDICCIÓN</a:t>
            </a:r>
            <a:r>
              <a:rPr lang="es-PY" sz="2800" dirty="0" smtClean="0"/>
              <a:t> </a:t>
            </a:r>
            <a:r>
              <a:rPr lang="es-PY" sz="2800" dirty="0"/>
              <a:t>y la </a:t>
            </a:r>
            <a:r>
              <a:rPr lang="es-PY" sz="2800" dirty="0" smtClean="0">
                <a:solidFill>
                  <a:schemeClr val="accent2">
                    <a:lumMod val="75000"/>
                  </a:schemeClr>
                </a:solidFill>
              </a:rPr>
              <a:t>EXPLICACIÓN</a:t>
            </a:r>
            <a:r>
              <a:rPr lang="es-PY" sz="2800" dirty="0" smtClean="0"/>
              <a:t>. </a:t>
            </a:r>
            <a:endParaRPr lang="es-PY" sz="2800" dirty="0"/>
          </a:p>
        </p:txBody>
      </p:sp>
      <p:sp>
        <p:nvSpPr>
          <p:cNvPr id="5" name="Marcador de número de diapositiva 4"/>
          <p:cNvSpPr>
            <a:spLocks noGrp="1"/>
          </p:cNvSpPr>
          <p:nvPr>
            <p:ph type="sldNum" sz="quarter" idx="12"/>
          </p:nvPr>
        </p:nvSpPr>
        <p:spPr/>
        <p:txBody>
          <a:bodyPr/>
          <a:lstStyle/>
          <a:p>
            <a:fld id="{0BE05DE2-A274-4D14-A4CC-22006807784F}" type="slidenum">
              <a:rPr lang="es-ES" smtClean="0"/>
              <a:t>8</a:t>
            </a:fld>
            <a:endParaRPr lang="es-ES"/>
          </a:p>
        </p:txBody>
      </p:sp>
    </p:spTree>
    <p:extLst>
      <p:ext uri="{BB962C8B-B14F-4D97-AF65-F5344CB8AC3E}">
        <p14:creationId xmlns:p14="http://schemas.microsoft.com/office/powerpoint/2010/main" val="42482956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3" name="Picture 9"/>
          <p:cNvPicPr>
            <a:picLocks noChangeAspect="1" noChangeArrowheads="1"/>
          </p:cNvPicPr>
          <p:nvPr/>
        </p:nvPicPr>
        <p:blipFill>
          <a:blip r:embed="rId2">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a:off x="251520" y="6309320"/>
            <a:ext cx="864096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6 Marcador de contenido"/>
          <p:cNvSpPr txBox="1">
            <a:spLocks/>
          </p:cNvSpPr>
          <p:nvPr/>
        </p:nvSpPr>
        <p:spPr>
          <a:xfrm>
            <a:off x="251520" y="6525345"/>
            <a:ext cx="8784976" cy="50405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s-ES" sz="1200" b="1" i="1" dirty="0" smtClean="0"/>
              <a:t>V Foro Nacional de Calidad e Innovación – 25 y 26 de Octubre de 2017</a:t>
            </a:r>
            <a:endParaRPr lang="es-ES" sz="1200" b="1" i="1" dirty="0"/>
          </a:p>
        </p:txBody>
      </p:sp>
      <p:pic>
        <p:nvPicPr>
          <p:cNvPr id="2053" name="Imagen 2"/>
          <p:cNvPicPr>
            <a:picLocks noChangeAspect="1" noChangeArrowheads="1"/>
          </p:cNvPicPr>
          <p:nvPr/>
        </p:nvPicPr>
        <p:blipFill>
          <a:blip r:embed="rId3">
            <a:extLst>
              <a:ext uri="{28A0092B-C50C-407E-A947-70E740481C1C}">
                <a14:useLocalDpi xmlns:a14="http://schemas.microsoft.com/office/drawing/2010/main" val="0"/>
              </a:ext>
            </a:extLst>
          </a:blip>
          <a:srcRect l="18831" r="65770"/>
          <a:stretch>
            <a:fillRect/>
          </a:stretch>
        </p:blipFill>
        <p:spPr bwMode="auto">
          <a:xfrm>
            <a:off x="8081822" y="1"/>
            <a:ext cx="954673" cy="90871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sp>
        <p:nvSpPr>
          <p:cNvPr id="3" name="Rectangle 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pic>
        <p:nvPicPr>
          <p:cNvPr id="1026" name="Imagen 1" descr="Resultado de imagen para logo gobierno nacional en guarani"/>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43337" y="188640"/>
            <a:ext cx="14573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LogoCTS-2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2615" y="149088"/>
            <a:ext cx="67786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Marcador de contenido 2"/>
          <p:cNvSpPr>
            <a:spLocks noGrp="1"/>
          </p:cNvSpPr>
          <p:nvPr>
            <p:ph idx="1"/>
          </p:nvPr>
        </p:nvSpPr>
        <p:spPr>
          <a:xfrm>
            <a:off x="591546" y="855599"/>
            <a:ext cx="8229600" cy="845928"/>
          </a:xfrm>
        </p:spPr>
        <p:txBody>
          <a:bodyPr>
            <a:noAutofit/>
          </a:bodyPr>
          <a:lstStyle/>
          <a:p>
            <a:pPr marL="0" indent="0" algn="just">
              <a:buNone/>
            </a:pPr>
            <a:r>
              <a:rPr lang="es-PY" sz="2800" b="1" dirty="0" smtClean="0"/>
              <a:t>HR </a:t>
            </a:r>
            <a:r>
              <a:rPr lang="es-PY" sz="2800" b="1" dirty="0" err="1" smtClean="0"/>
              <a:t>Analytics</a:t>
            </a:r>
            <a:r>
              <a:rPr lang="es-PY" sz="2800" b="1" dirty="0" smtClean="0"/>
              <a:t> </a:t>
            </a:r>
            <a:r>
              <a:rPr lang="es-PY" sz="2000" dirty="0" smtClean="0"/>
              <a:t>es una disciplina joven impulsada por la moderna ciencia de los datos </a:t>
            </a:r>
            <a:endParaRPr lang="es-PY" sz="2000" dirty="0"/>
          </a:p>
          <a:p>
            <a:pPr marL="0" indent="0" algn="just">
              <a:buNone/>
            </a:pPr>
            <a:endParaRPr lang="es-PY" sz="2000" dirty="0"/>
          </a:p>
        </p:txBody>
      </p:sp>
      <p:sp>
        <p:nvSpPr>
          <p:cNvPr id="5" name="Rectángulo 4"/>
          <p:cNvSpPr/>
          <p:nvPr/>
        </p:nvSpPr>
        <p:spPr>
          <a:xfrm>
            <a:off x="514908" y="1785004"/>
            <a:ext cx="8258199" cy="4524315"/>
          </a:xfrm>
          <a:prstGeom prst="rect">
            <a:avLst/>
          </a:prstGeom>
        </p:spPr>
        <p:txBody>
          <a:bodyPr wrap="square">
            <a:spAutoFit/>
          </a:bodyPr>
          <a:lstStyle/>
          <a:p>
            <a:pPr algn="just"/>
            <a:r>
              <a:rPr lang="es-PY" sz="3200" dirty="0" smtClean="0"/>
              <a:t>Se </a:t>
            </a:r>
            <a:r>
              <a:rPr lang="es-PY" sz="3200" dirty="0"/>
              <a:t>integran cuestiones tales como </a:t>
            </a:r>
            <a:r>
              <a:rPr lang="es-PY" sz="3200" dirty="0">
                <a:solidFill>
                  <a:schemeClr val="accent2">
                    <a:lumMod val="75000"/>
                  </a:schemeClr>
                </a:solidFill>
              </a:rPr>
              <a:t>la estadística</a:t>
            </a:r>
            <a:r>
              <a:rPr lang="es-PY" sz="3200" dirty="0"/>
              <a:t>, los </a:t>
            </a:r>
            <a:r>
              <a:rPr lang="es-PY" sz="3200" dirty="0">
                <a:solidFill>
                  <a:schemeClr val="accent4">
                    <a:lumMod val="75000"/>
                  </a:schemeClr>
                </a:solidFill>
              </a:rPr>
              <a:t>diseños experimentales</a:t>
            </a:r>
            <a:r>
              <a:rPr lang="es-PY" sz="3200" dirty="0"/>
              <a:t>, la </a:t>
            </a:r>
            <a:r>
              <a:rPr lang="es-PY" sz="3200" dirty="0">
                <a:solidFill>
                  <a:schemeClr val="accent5">
                    <a:lumMod val="75000"/>
                  </a:schemeClr>
                </a:solidFill>
              </a:rPr>
              <a:t>identificación de preguntas </a:t>
            </a:r>
            <a:r>
              <a:rPr lang="es-PY" sz="3200" b="1" i="1" dirty="0"/>
              <a:t>relevantes para el negocio</a:t>
            </a:r>
            <a:r>
              <a:rPr lang="es-PY" sz="3200" dirty="0"/>
              <a:t>, la </a:t>
            </a:r>
            <a:r>
              <a:rPr lang="es-PY" sz="3200" dirty="0">
                <a:solidFill>
                  <a:schemeClr val="accent3">
                    <a:lumMod val="50000"/>
                  </a:schemeClr>
                </a:solidFill>
              </a:rPr>
              <a:t>utilización de los datos </a:t>
            </a:r>
            <a:r>
              <a:rPr lang="es-PY" sz="3200" dirty="0"/>
              <a:t>apropiados para responder a las preguntas, la </a:t>
            </a:r>
            <a:r>
              <a:rPr lang="es-PY" sz="3200" dirty="0">
                <a:solidFill>
                  <a:srgbClr val="00B050"/>
                </a:solidFill>
              </a:rPr>
              <a:t>aplicación de criterios científicos </a:t>
            </a:r>
            <a:r>
              <a:rPr lang="es-PY" sz="3200" dirty="0"/>
              <a:t>para valorar los resultados y el </a:t>
            </a:r>
            <a:r>
              <a:rPr lang="es-PY" sz="3200" dirty="0">
                <a:solidFill>
                  <a:schemeClr val="accent6">
                    <a:lumMod val="75000"/>
                  </a:schemeClr>
                </a:solidFill>
              </a:rPr>
              <a:t>desarrollo de modos de comunicación </a:t>
            </a:r>
            <a:r>
              <a:rPr lang="es-PY" sz="3200" dirty="0"/>
              <a:t>en los que se trasladen los resultados a un lenguaje que sea </a:t>
            </a:r>
            <a:r>
              <a:rPr lang="es-PY" sz="3200" b="1" dirty="0">
                <a:solidFill>
                  <a:srgbClr val="FF0000"/>
                </a:solidFill>
              </a:rPr>
              <a:t>significativo</a:t>
            </a:r>
            <a:r>
              <a:rPr lang="es-PY" sz="3200" dirty="0"/>
              <a:t> para el negocio.</a:t>
            </a:r>
          </a:p>
        </p:txBody>
      </p:sp>
      <p:sp>
        <p:nvSpPr>
          <p:cNvPr id="4" name="Marcador de número de diapositiva 3"/>
          <p:cNvSpPr>
            <a:spLocks noGrp="1"/>
          </p:cNvSpPr>
          <p:nvPr>
            <p:ph type="sldNum" sz="quarter" idx="12"/>
          </p:nvPr>
        </p:nvSpPr>
        <p:spPr/>
        <p:txBody>
          <a:bodyPr/>
          <a:lstStyle/>
          <a:p>
            <a:fld id="{0BE05DE2-A274-4D14-A4CC-22006807784F}" type="slidenum">
              <a:rPr lang="es-ES" smtClean="0"/>
              <a:t>9</a:t>
            </a:fld>
            <a:endParaRPr lang="es-ES"/>
          </a:p>
        </p:txBody>
      </p:sp>
    </p:spTree>
    <p:extLst>
      <p:ext uri="{BB962C8B-B14F-4D97-AF65-F5344CB8AC3E}">
        <p14:creationId xmlns:p14="http://schemas.microsoft.com/office/powerpoint/2010/main" val="340467068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345</TotalTime>
  <Words>1814</Words>
  <Application>Microsoft Office PowerPoint</Application>
  <PresentationFormat>Presentación en pantalla (4:3)</PresentationFormat>
  <Paragraphs>127</Paragraphs>
  <Slides>22</Slides>
  <Notes>2</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22</vt:i4>
      </vt:variant>
    </vt:vector>
  </HeadingPairs>
  <TitlesOfParts>
    <vt:vector size="27" baseType="lpstr">
      <vt:lpstr>Arial</vt:lpstr>
      <vt:lpstr>Calibri</vt:lpstr>
      <vt:lpstr>Open Sans</vt:lpstr>
      <vt:lpstr>Wingdings</vt:lpstr>
      <vt:lpstr>Tema de Office</vt:lpstr>
      <vt:lpstr>IMPACTO Y VALOR AÑADIDO DESDE GTH A LOS FINES DEL NEGOCIO</vt:lpstr>
      <vt:lpstr>Análisis de datos GTH ¿Para qué?</vt:lpstr>
      <vt:lpstr>Análisis de datos GTH ¿Para qué?</vt:lpstr>
      <vt:lpstr>Análisis de datos GTH ¿Para qué?</vt:lpstr>
      <vt:lpstr>Análisis de datos GTH ¿Para qué?</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Myrian Bobadilla</dc:creator>
  <cp:lastModifiedBy>Luffi</cp:lastModifiedBy>
  <cp:revision>35</cp:revision>
  <dcterms:created xsi:type="dcterms:W3CDTF">2016-09-30T22:25:33Z</dcterms:created>
  <dcterms:modified xsi:type="dcterms:W3CDTF">2017-10-26T18:35:35Z</dcterms:modified>
</cp:coreProperties>
</file>